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1"/>
  </p:notesMasterIdLst>
  <p:sldIdLst>
    <p:sldId id="256" r:id="rId2"/>
    <p:sldId id="258" r:id="rId3"/>
    <p:sldId id="264" r:id="rId4"/>
    <p:sldId id="346" r:id="rId5"/>
    <p:sldId id="347" r:id="rId6"/>
    <p:sldId id="349" r:id="rId7"/>
    <p:sldId id="352" r:id="rId8"/>
    <p:sldId id="354" r:id="rId9"/>
    <p:sldId id="363" r:id="rId10"/>
    <p:sldId id="279" r:id="rId11"/>
    <p:sldId id="357" r:id="rId12"/>
    <p:sldId id="273" r:id="rId13"/>
    <p:sldId id="262" r:id="rId14"/>
    <p:sldId id="364" r:id="rId15"/>
    <p:sldId id="277" r:id="rId16"/>
    <p:sldId id="275" r:id="rId17"/>
    <p:sldId id="260" r:id="rId18"/>
    <p:sldId id="358" r:id="rId19"/>
    <p:sldId id="283" r:id="rId20"/>
    <p:sldId id="268" r:id="rId21"/>
    <p:sldId id="293" r:id="rId22"/>
    <p:sldId id="360" r:id="rId23"/>
    <p:sldId id="365" r:id="rId24"/>
    <p:sldId id="367" r:id="rId25"/>
    <p:sldId id="311" r:id="rId26"/>
    <p:sldId id="313" r:id="rId27"/>
    <p:sldId id="361" r:id="rId28"/>
    <p:sldId id="362" r:id="rId29"/>
    <p:sldId id="309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Fira Sans Condensed Medium" panose="020F0502020204030204" pitchFamily="34" charset="0"/>
      <p:regular r:id="rId36"/>
      <p:bold r:id="rId37"/>
      <p:italic r:id="rId38"/>
      <p:boldItalic r:id="rId39"/>
    </p:embeddedFont>
    <p:embeddedFont>
      <p:font typeface="Fira Sans Extra Condensed" panose="020F0502020204030204" pitchFamily="34" charset="0"/>
      <p:regular r:id="rId40"/>
      <p:bold r:id="rId41"/>
      <p:italic r:id="rId42"/>
      <p:boldItalic r:id="rId43"/>
    </p:embeddedFont>
    <p:embeddedFont>
      <p:font typeface="Fira Sans Extra Condensed Medium" panose="020B0603050000020004" pitchFamily="34" charset="0"/>
      <p:regular r:id="rId44"/>
      <p:bold r:id="rId45"/>
      <p:italic r:id="rId46"/>
      <p:boldItalic r:id="rId47"/>
    </p:embeddedFont>
    <p:embeddedFont>
      <p:font typeface="Fira Sans Extra Condensed SemiBold" panose="020B0603050000020004" pitchFamily="34" charset="0"/>
      <p:regular r:id="rId48"/>
      <p:bold r:id="rId49"/>
      <p:italic r:id="rId50"/>
      <p:boldItalic r:id="rId51"/>
    </p:embeddedFont>
    <p:embeddedFont>
      <p:font typeface="Roboto Slab" pitchFamily="2" charset="0"/>
      <p:regular r:id="rId52"/>
      <p:bold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8AF96E-368F-425D-8CA9-4809FFA64F0F}">
  <a:tblStyle styleId="{038AF96E-368F-425D-8CA9-4809FFA64F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895" autoAdjust="0"/>
    <p:restoredTop sz="91316"/>
  </p:normalViewPr>
  <p:slideViewPr>
    <p:cSldViewPr snapToGrid="0">
      <p:cViewPr varScale="1">
        <p:scale>
          <a:sx n="113" d="100"/>
          <a:sy n="113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6641a08c1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6641a08c1_1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6641a08c1_1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a6641a08c1_1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7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a6641a08c1_1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a6641a08c1_1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6641a08c1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6641a08c1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6641a08c1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6641a08c1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6641a08c1_1_1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a6641a08c1_1_1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6641a08c1_1_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6641a08c1_1_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6641a08c1_1_1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6641a08c1_1_1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6641a08c1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6641a08c1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0688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a6641a08c1_1_2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5" name="Google Shape;1045;ga6641a08c1_1_2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6641a08c1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6641a08c1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a6641a08c1_1_2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a6641a08c1_1_2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a6641a08c1_1_2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a6641a08c1_1_2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6641a08c1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6641a08c1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6641a08c1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6641a08c1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1000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6641a08c1_1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6641a08c1_1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2922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6641a08c1_1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6641a08c1_1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623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6641a08c1_1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6641a08c1_1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6641a08c1_1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6641a08c1_1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77451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a6641a08c1_1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a6641a08c1_1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183800" y="0"/>
            <a:ext cx="7960500" cy="4144500"/>
          </a:xfrm>
          <a:prstGeom prst="rect">
            <a:avLst/>
          </a:prstGeom>
          <a:solidFill>
            <a:srgbClr val="FF0000">
              <a:alpha val="74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1899474"/>
            <a:ext cx="1575000" cy="3244200"/>
          </a:xfrm>
          <a:prstGeom prst="rect">
            <a:avLst/>
          </a:prstGeom>
          <a:solidFill>
            <a:schemeClr val="accent3">
              <a:alpha val="534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697175" y="1320225"/>
            <a:ext cx="3616800" cy="16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304925" y="3139200"/>
            <a:ext cx="2009100" cy="5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/>
        </p:nvSpPr>
        <p:spPr>
          <a:xfrm>
            <a:off x="-150" y="1276200"/>
            <a:ext cx="9144000" cy="38667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cxnSp>
        <p:nvCxnSpPr>
          <p:cNvPr id="79" name="Google Shape;79;p13"/>
          <p:cNvCxnSpPr/>
          <p:nvPr/>
        </p:nvCxnSpPr>
        <p:spPr>
          <a:xfrm rot="10800000">
            <a:off x="1654675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3"/>
          <p:cNvCxnSpPr/>
          <p:nvPr/>
        </p:nvCxnSpPr>
        <p:spPr>
          <a:xfrm rot="10800000">
            <a:off x="3968125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3"/>
          <p:cNvCxnSpPr/>
          <p:nvPr/>
        </p:nvCxnSpPr>
        <p:spPr>
          <a:xfrm rot="10800000">
            <a:off x="6258550" y="1693225"/>
            <a:ext cx="0" cy="34506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>
            <a:off x="1716225" y="2084233"/>
            <a:ext cx="2056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724559" y="2471500"/>
            <a:ext cx="20565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4034436" y="2083866"/>
            <a:ext cx="2056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3"/>
          </p:nvPr>
        </p:nvSpPr>
        <p:spPr>
          <a:xfrm>
            <a:off x="4038008" y="2471392"/>
            <a:ext cx="20565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4" hasCustomPrompt="1"/>
          </p:nvPr>
        </p:nvSpPr>
        <p:spPr>
          <a:xfrm>
            <a:off x="4017175" y="1505875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5"/>
          </p:nvPr>
        </p:nvSpPr>
        <p:spPr>
          <a:xfrm>
            <a:off x="6324667" y="2083890"/>
            <a:ext cx="2056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6"/>
          </p:nvPr>
        </p:nvSpPr>
        <p:spPr>
          <a:xfrm>
            <a:off x="6328239" y="2471417"/>
            <a:ext cx="20565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7" hasCustomPrompt="1"/>
          </p:nvPr>
        </p:nvSpPr>
        <p:spPr>
          <a:xfrm>
            <a:off x="6307400" y="1505875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8" hasCustomPrompt="1"/>
          </p:nvPr>
        </p:nvSpPr>
        <p:spPr>
          <a:xfrm>
            <a:off x="1703725" y="1505875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9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ctrTitle" idx="13"/>
          </p:nvPr>
        </p:nvSpPr>
        <p:spPr>
          <a:xfrm>
            <a:off x="1720988" y="3752933"/>
            <a:ext cx="2056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1724559" y="4140200"/>
            <a:ext cx="20565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ctrTitle" idx="15"/>
          </p:nvPr>
        </p:nvSpPr>
        <p:spPr>
          <a:xfrm>
            <a:off x="4035627" y="3752566"/>
            <a:ext cx="2056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6"/>
          </p:nvPr>
        </p:nvSpPr>
        <p:spPr>
          <a:xfrm>
            <a:off x="4038008" y="4140092"/>
            <a:ext cx="20565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7" hasCustomPrompt="1"/>
          </p:nvPr>
        </p:nvSpPr>
        <p:spPr>
          <a:xfrm>
            <a:off x="4017175" y="3174575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18"/>
          </p:nvPr>
        </p:nvSpPr>
        <p:spPr>
          <a:xfrm>
            <a:off x="6319905" y="3752590"/>
            <a:ext cx="2056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9"/>
          </p:nvPr>
        </p:nvSpPr>
        <p:spPr>
          <a:xfrm>
            <a:off x="6328239" y="4140117"/>
            <a:ext cx="20565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0" hasCustomPrompt="1"/>
          </p:nvPr>
        </p:nvSpPr>
        <p:spPr>
          <a:xfrm>
            <a:off x="6307400" y="3174575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21" hasCustomPrompt="1"/>
          </p:nvPr>
        </p:nvSpPr>
        <p:spPr>
          <a:xfrm>
            <a:off x="1703725" y="3174575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0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0" y="978325"/>
            <a:ext cx="9144000" cy="31722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/>
          <p:nvPr/>
        </p:nvSpPr>
        <p:spPr>
          <a:xfrm flipH="1">
            <a:off x="0" y="0"/>
            <a:ext cx="4627800" cy="3099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 flipH="1">
            <a:off x="200" y="0"/>
            <a:ext cx="9144000" cy="51510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 flipH="1">
            <a:off x="-75" y="0"/>
            <a:ext cx="8240100" cy="46473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0038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/>
          <p:nvPr/>
        </p:nvSpPr>
        <p:spPr>
          <a:xfrm flipH="1">
            <a:off x="904125" y="3827725"/>
            <a:ext cx="8240100" cy="13230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ctrTitle" idx="2"/>
          </p:nvPr>
        </p:nvSpPr>
        <p:spPr>
          <a:xfrm>
            <a:off x="6050825" y="2588825"/>
            <a:ext cx="1009500" cy="37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0">
  <p:cSld name="CUSTOM_3_2_1_1_1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/>
          <p:nvPr/>
        </p:nvSpPr>
        <p:spPr>
          <a:xfrm flipH="1">
            <a:off x="300" y="-7350"/>
            <a:ext cx="3201900" cy="15477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9"/>
          <p:cNvSpPr/>
          <p:nvPr/>
        </p:nvSpPr>
        <p:spPr>
          <a:xfrm flipH="1">
            <a:off x="2582575" y="900600"/>
            <a:ext cx="6561900" cy="42429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39" name="Google Shape;139;p19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141" name="Google Shape;141;p19"/>
          <p:cNvCxnSpPr/>
          <p:nvPr/>
        </p:nvCxnSpPr>
        <p:spPr>
          <a:xfrm>
            <a:off x="5954850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4" name="Google Shape;144;p20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5" name="Google Shape;145;p2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/>
          <p:nvPr/>
        </p:nvSpPr>
        <p:spPr>
          <a:xfrm flipH="1">
            <a:off x="8871300" y="1230300"/>
            <a:ext cx="272700" cy="39132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1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 flipH="1">
            <a:off x="142275" y="1230300"/>
            <a:ext cx="272700" cy="39132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 flipH="1">
            <a:off x="0" y="0"/>
            <a:ext cx="272700" cy="51435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1"/>
          <p:cNvSpPr/>
          <p:nvPr/>
        </p:nvSpPr>
        <p:spPr>
          <a:xfrm flipH="1">
            <a:off x="8871300" y="1230300"/>
            <a:ext cx="272700" cy="39132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52" name="Google Shape;152;p21"/>
          <p:cNvSpPr/>
          <p:nvPr/>
        </p:nvSpPr>
        <p:spPr>
          <a:xfrm flipH="1">
            <a:off x="8424000" y="4603500"/>
            <a:ext cx="720000" cy="5400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3_1_1_1_1_1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8729025" y="1230300"/>
            <a:ext cx="272700" cy="39132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1" name="Google Shape;161;p23"/>
          <p:cNvSpPr/>
          <p:nvPr/>
        </p:nvSpPr>
        <p:spPr>
          <a:xfrm>
            <a:off x="8871300" y="0"/>
            <a:ext cx="272700" cy="51435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2" name="Google Shape;162;p23"/>
          <p:cNvSpPr/>
          <p:nvPr/>
        </p:nvSpPr>
        <p:spPr>
          <a:xfrm rot="5400000">
            <a:off x="-2132000" y="2128800"/>
            <a:ext cx="4609200" cy="3450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63" name="Google Shape;163;p23"/>
          <p:cNvSpPr/>
          <p:nvPr/>
        </p:nvSpPr>
        <p:spPr>
          <a:xfrm rot="5400000">
            <a:off x="-2600" y="4639790"/>
            <a:ext cx="695400" cy="3120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2">
  <p:cSld name="CUSTOM_3_1_1_1_1_1_1_1_1_1_1_1_1_1_1_1_1_1_1_1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/>
          <p:nvPr/>
        </p:nvSpPr>
        <p:spPr>
          <a:xfrm>
            <a:off x="384550" y="2229900"/>
            <a:ext cx="272700" cy="683700"/>
          </a:xfrm>
          <a:prstGeom prst="rect">
            <a:avLst/>
          </a:prstGeom>
          <a:solidFill>
            <a:srgbClr val="00C3B1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0" y="0"/>
            <a:ext cx="524400" cy="51435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9032650" y="0"/>
            <a:ext cx="111300" cy="47286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8800375" y="4105050"/>
            <a:ext cx="343500" cy="10458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86" name="Google Shape;186;p28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5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/>
          <p:nvPr/>
        </p:nvSpPr>
        <p:spPr>
          <a:xfrm>
            <a:off x="75" y="469725"/>
            <a:ext cx="3048000" cy="4199400"/>
          </a:xfrm>
          <a:prstGeom prst="rect">
            <a:avLst/>
          </a:prstGeom>
          <a:solidFill>
            <a:srgbClr val="FF0000">
              <a:alpha val="76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3050200" y="470909"/>
            <a:ext cx="3048000" cy="41994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6095925" y="469725"/>
            <a:ext cx="3048000" cy="4199400"/>
          </a:xfrm>
          <a:prstGeom prst="rect">
            <a:avLst/>
          </a:prstGeom>
          <a:solidFill>
            <a:srgbClr val="FF0000">
              <a:alpha val="5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ctrTitle"/>
          </p:nvPr>
        </p:nvSpPr>
        <p:spPr>
          <a:xfrm>
            <a:off x="724977" y="2727761"/>
            <a:ext cx="1881300" cy="2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1"/>
          </p:nvPr>
        </p:nvSpPr>
        <p:spPr>
          <a:xfrm>
            <a:off x="729350" y="3071119"/>
            <a:ext cx="1881300" cy="8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ctrTitle" idx="2"/>
          </p:nvPr>
        </p:nvSpPr>
        <p:spPr>
          <a:xfrm>
            <a:off x="3634602" y="2688879"/>
            <a:ext cx="1881300" cy="2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3"/>
          </p:nvPr>
        </p:nvSpPr>
        <p:spPr>
          <a:xfrm>
            <a:off x="3628175" y="3071119"/>
            <a:ext cx="1881300" cy="8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 idx="4"/>
          </p:nvPr>
        </p:nvSpPr>
        <p:spPr>
          <a:xfrm>
            <a:off x="6537214" y="2727761"/>
            <a:ext cx="1881300" cy="2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Fira Sans Condensed Medium"/>
              <a:buNone/>
              <a:defRPr sz="1800">
                <a:solidFill>
                  <a:srgbClr val="CCCCCC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5"/>
          </p:nvPr>
        </p:nvSpPr>
        <p:spPr>
          <a:xfrm>
            <a:off x="6531350" y="3071119"/>
            <a:ext cx="1881300" cy="8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ctrTitle" idx="6"/>
          </p:nvPr>
        </p:nvSpPr>
        <p:spPr>
          <a:xfrm>
            <a:off x="720000" y="8448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 flipH="1">
            <a:off x="175" y="0"/>
            <a:ext cx="7960500" cy="41445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7569475" y="1915675"/>
            <a:ext cx="1575000" cy="32280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0000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cxnSp>
        <p:nvCxnSpPr>
          <p:cNvPr id="20" name="Google Shape;20;p3"/>
          <p:cNvCxnSpPr/>
          <p:nvPr/>
        </p:nvCxnSpPr>
        <p:spPr>
          <a:xfrm>
            <a:off x="5954850" y="0"/>
            <a:ext cx="0" cy="31620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5400000">
            <a:off x="6331050" y="-1696500"/>
            <a:ext cx="272700" cy="39132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3" name="Google Shape;23;p4"/>
          <p:cNvSpPr/>
          <p:nvPr/>
        </p:nvSpPr>
        <p:spPr>
          <a:xfrm rot="-5400000">
            <a:off x="2704200" y="-2704200"/>
            <a:ext cx="272700" cy="56811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4" name="Google Shape;24;p4"/>
          <p:cNvSpPr/>
          <p:nvPr/>
        </p:nvSpPr>
        <p:spPr>
          <a:xfrm rot="5400000">
            <a:off x="5126250" y="1125725"/>
            <a:ext cx="384900" cy="76506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5" name="Google Shape;25;p4"/>
          <p:cNvSpPr/>
          <p:nvPr/>
        </p:nvSpPr>
        <p:spPr>
          <a:xfrm flipH="1">
            <a:off x="8965500" y="945650"/>
            <a:ext cx="178500" cy="22266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022075"/>
            <a:ext cx="7704000" cy="3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Slab"/>
              <a:buAutoNum type="arabicPeriod"/>
              <a:defRPr sz="1200"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>
                <a:solidFill>
                  <a:srgbClr val="07376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>
                <a:solidFill>
                  <a:srgbClr val="07376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rabicPeriod"/>
              <a:defRPr>
                <a:solidFill>
                  <a:srgbClr val="07376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>
                <a:solidFill>
                  <a:srgbClr val="07376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>
                <a:solidFill>
                  <a:srgbClr val="07376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rabicPeriod"/>
              <a:defRPr>
                <a:solidFill>
                  <a:srgbClr val="07376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>
                <a:solidFill>
                  <a:srgbClr val="07376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>
                <a:solidFill>
                  <a:srgbClr val="073763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4560425" y="-7025"/>
            <a:ext cx="4587300" cy="51576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-7500" y="-7025"/>
            <a:ext cx="4567800" cy="51576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rot="5400000">
            <a:off x="4545472" y="2860425"/>
            <a:ext cx="453900" cy="392700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1026250" y="1164063"/>
            <a:ext cx="2500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 idx="2"/>
          </p:nvPr>
        </p:nvSpPr>
        <p:spPr>
          <a:xfrm>
            <a:off x="5603975" y="1164063"/>
            <a:ext cx="2500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876850" y="2413498"/>
            <a:ext cx="27972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5448850" y="2413504"/>
            <a:ext cx="27972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 rot="828" flipH="1">
            <a:off x="4162800" y="4979536"/>
            <a:ext cx="4981200" cy="1641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2" name="Google Shape;42;p7"/>
          <p:cNvSpPr/>
          <p:nvPr/>
        </p:nvSpPr>
        <p:spPr>
          <a:xfrm flipH="1">
            <a:off x="0" y="0"/>
            <a:ext cx="325200" cy="46473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3" name="Google Shape;43;p7"/>
          <p:cNvSpPr/>
          <p:nvPr/>
        </p:nvSpPr>
        <p:spPr>
          <a:xfrm rot="984" flipH="1">
            <a:off x="7638900" y="4897324"/>
            <a:ext cx="1047900" cy="1641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4" name="Google Shape;44;p7"/>
          <p:cNvSpPr/>
          <p:nvPr/>
        </p:nvSpPr>
        <p:spPr>
          <a:xfrm rot="-5398897" flipH="1">
            <a:off x="8513700" y="2409300"/>
            <a:ext cx="935400" cy="3249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763738" y="1530875"/>
            <a:ext cx="3852600" cy="25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Slab"/>
              <a:buChar char="●"/>
              <a:defRPr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>
                <a:solidFill>
                  <a:srgbClr val="07376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>
                <a:solidFill>
                  <a:srgbClr val="07376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  <a:defRPr>
                <a:solidFill>
                  <a:srgbClr val="07376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>
                <a:solidFill>
                  <a:srgbClr val="07376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>
                <a:solidFill>
                  <a:srgbClr val="07376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  <a:defRPr>
                <a:solidFill>
                  <a:srgbClr val="07376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○"/>
              <a:defRPr>
                <a:solidFill>
                  <a:srgbClr val="07376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■"/>
              <a:defRPr>
                <a:solidFill>
                  <a:srgbClr val="07376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773800" y="2322625"/>
            <a:ext cx="144300" cy="9081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/>
          <p:nvPr/>
        </p:nvSpPr>
        <p:spPr>
          <a:xfrm>
            <a:off x="542400" y="0"/>
            <a:ext cx="144300" cy="28209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>
            <a:off x="8028375" y="411475"/>
            <a:ext cx="144300" cy="17232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/>
          <p:nvPr/>
        </p:nvSpPr>
        <p:spPr>
          <a:xfrm>
            <a:off x="8613000" y="3420300"/>
            <a:ext cx="531000" cy="17232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484150" y="1366425"/>
            <a:ext cx="4175700" cy="235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3" name="Google Shape;53;p8"/>
          <p:cNvSpPr/>
          <p:nvPr/>
        </p:nvSpPr>
        <p:spPr>
          <a:xfrm rot="-5398897" flipH="1">
            <a:off x="-395550" y="2499750"/>
            <a:ext cx="935400" cy="1440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54" name="Google Shape;54;p8"/>
          <p:cNvSpPr/>
          <p:nvPr/>
        </p:nvSpPr>
        <p:spPr>
          <a:xfrm rot="5400000">
            <a:off x="8213250" y="-41450"/>
            <a:ext cx="138300" cy="17232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8"/>
          <p:cNvSpPr/>
          <p:nvPr/>
        </p:nvSpPr>
        <p:spPr>
          <a:xfrm rot="670" flipH="1">
            <a:off x="-150" y="4979146"/>
            <a:ext cx="1538400" cy="1641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-7350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 flipH="1">
            <a:off x="-12749" y="242816"/>
            <a:ext cx="3201900" cy="15477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 flipH="1">
            <a:off x="2582575" y="900600"/>
            <a:ext cx="6561900" cy="42429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cxnSp>
        <p:nvCxnSpPr>
          <p:cNvPr id="62" name="Google Shape;62;p9"/>
          <p:cNvCxnSpPr/>
          <p:nvPr/>
        </p:nvCxnSpPr>
        <p:spPr>
          <a:xfrm>
            <a:off x="5954850" y="-10625"/>
            <a:ext cx="0" cy="42774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2688600" y="550689"/>
            <a:ext cx="3766800" cy="11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/>
          <p:nvPr/>
        </p:nvSpPr>
        <p:spPr>
          <a:xfrm>
            <a:off x="0" y="3420300"/>
            <a:ext cx="140700" cy="17232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7249500" y="4573650"/>
            <a:ext cx="1894500" cy="3096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/>
          <p:nvPr/>
        </p:nvSpPr>
        <p:spPr>
          <a:xfrm rot="5400000">
            <a:off x="8304150" y="4295575"/>
            <a:ext cx="765300" cy="1077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0"/>
          <p:cNvSpPr/>
          <p:nvPr/>
        </p:nvSpPr>
        <p:spPr>
          <a:xfrm rot="5400000">
            <a:off x="366925" y="384100"/>
            <a:ext cx="138300" cy="8721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0" y="4573650"/>
            <a:ext cx="3990000" cy="3108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/>
          <p:nvPr/>
        </p:nvSpPr>
        <p:spPr>
          <a:xfrm rot="10800000">
            <a:off x="2207575" y="411400"/>
            <a:ext cx="6937200" cy="1077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/>
          <p:nvPr/>
        </p:nvSpPr>
        <p:spPr>
          <a:xfrm rot="10800000">
            <a:off x="6895050" y="465250"/>
            <a:ext cx="1785900" cy="2946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rot="10800000">
            <a:off x="5808150" y="3897725"/>
            <a:ext cx="2872800" cy="1383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4419275" y="1373263"/>
            <a:ext cx="3942600" cy="16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5938614" y="3191388"/>
            <a:ext cx="2377200" cy="5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Fira Sans Extra Condensed Medium"/>
              <a:buNone/>
              <a:defRPr sz="28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sz="2800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sz="2800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sz="2800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sz="2800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sz="2800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sz="2800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sz="2800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Fira Sans Extra Condensed Medium"/>
              <a:buNone/>
              <a:defRPr sz="2800">
                <a:solidFill>
                  <a:srgbClr val="666666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 dirty="0"/>
              <a:t>k</a:t>
            </a:r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175" y="1201750"/>
            <a:ext cx="7716600" cy="3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Char char="●"/>
              <a:defRPr>
                <a:solidFill>
                  <a:schemeClr val="accen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  <p:sldLayoutId id="2147483665" r:id="rId13"/>
    <p:sldLayoutId id="2147483666" r:id="rId14"/>
    <p:sldLayoutId id="2147483667" r:id="rId15"/>
    <p:sldLayoutId id="2147483669" r:id="rId16"/>
    <p:sldLayoutId id="2147483674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ln>
            <a:noFill/>
          </a:ln>
          <a:solidFill>
            <a:srgbClr val="FF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FF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ctrTitle"/>
          </p:nvPr>
        </p:nvSpPr>
        <p:spPr>
          <a:xfrm>
            <a:off x="2514492" y="1074695"/>
            <a:ext cx="6219361" cy="165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NFT SEAROCK</a:t>
            </a:r>
            <a:br>
              <a:rPr lang="en-US" dirty="0"/>
            </a:br>
            <a:r>
              <a:rPr lang="en-US" sz="2400" dirty="0"/>
              <a:t>Driven by Innovation</a:t>
            </a:r>
            <a:endParaRPr dirty="0"/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7752EDFA-A64A-1D4B-9B4B-970E243A6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64" t="21879" r="11115" b="17065"/>
          <a:stretch/>
        </p:blipFill>
        <p:spPr>
          <a:xfrm>
            <a:off x="1798896" y="359128"/>
            <a:ext cx="2773104" cy="22126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NFT Market Size and Estimated Growth</a:t>
            </a:r>
            <a:endParaRPr dirty="0"/>
          </a:p>
        </p:txBody>
      </p:sp>
      <p:grpSp>
        <p:nvGrpSpPr>
          <p:cNvPr id="532" name="Google Shape;532;p62"/>
          <p:cNvGrpSpPr/>
          <p:nvPr/>
        </p:nvGrpSpPr>
        <p:grpSpPr>
          <a:xfrm>
            <a:off x="1265098" y="1230307"/>
            <a:ext cx="6845450" cy="3011400"/>
            <a:chOff x="972725" y="1516807"/>
            <a:chExt cx="6845450" cy="3011400"/>
          </a:xfrm>
        </p:grpSpPr>
        <p:sp>
          <p:nvSpPr>
            <p:cNvPr id="533" name="Google Shape;533;p62"/>
            <p:cNvSpPr/>
            <p:nvPr/>
          </p:nvSpPr>
          <p:spPr>
            <a:xfrm rot="6731914">
              <a:off x="1153343" y="2647671"/>
              <a:ext cx="1189463" cy="1189463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FF0000">
                <a:alpha val="5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534" name="Google Shape;534;p62"/>
            <p:cNvSpPr/>
            <p:nvPr/>
          </p:nvSpPr>
          <p:spPr>
            <a:xfrm rot="6731634">
              <a:off x="2106796" y="2346910"/>
              <a:ext cx="1626506" cy="162650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FF0000">
                <a:alpha val="5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62"/>
            <p:cNvSpPr/>
            <p:nvPr/>
          </p:nvSpPr>
          <p:spPr>
            <a:xfrm rot="6731603">
              <a:off x="3428841" y="2066654"/>
              <a:ext cx="2027618" cy="2027618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FF0000">
                <a:alpha val="5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62"/>
            <p:cNvSpPr/>
            <p:nvPr/>
          </p:nvSpPr>
          <p:spPr>
            <a:xfrm rot="6731298">
              <a:off x="5157442" y="1867474"/>
              <a:ext cx="2310066" cy="2310066"/>
            </a:xfrm>
            <a:prstGeom prst="chord">
              <a:avLst>
                <a:gd name="adj1" fmla="val 2700000"/>
                <a:gd name="adj2" fmla="val 16200000"/>
              </a:avLst>
            </a:prstGeom>
            <a:solidFill>
              <a:srgbClr val="FF0000">
                <a:alpha val="534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cxnSp>
        <p:nvCxnSpPr>
          <p:cNvPr id="537" name="Google Shape;537;p62"/>
          <p:cNvCxnSpPr/>
          <p:nvPr/>
        </p:nvCxnSpPr>
        <p:spPr>
          <a:xfrm>
            <a:off x="1100574" y="3183850"/>
            <a:ext cx="7264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8" name="Google Shape;538;p62"/>
          <p:cNvGrpSpPr/>
          <p:nvPr/>
        </p:nvGrpSpPr>
        <p:grpSpPr>
          <a:xfrm>
            <a:off x="1100574" y="3754400"/>
            <a:ext cx="7264800" cy="110400"/>
            <a:chOff x="808200" y="3754400"/>
            <a:chExt cx="7264800" cy="110400"/>
          </a:xfrm>
        </p:grpSpPr>
        <p:cxnSp>
          <p:nvCxnSpPr>
            <p:cNvPr id="539" name="Google Shape;539;p62"/>
            <p:cNvCxnSpPr/>
            <p:nvPr/>
          </p:nvCxnSpPr>
          <p:spPr>
            <a:xfrm>
              <a:off x="808200" y="3809600"/>
              <a:ext cx="72648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0" name="Google Shape;540;p62"/>
            <p:cNvSpPr/>
            <p:nvPr/>
          </p:nvSpPr>
          <p:spPr>
            <a:xfrm>
              <a:off x="2864850" y="3754400"/>
              <a:ext cx="110400" cy="11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2"/>
            <p:cNvSpPr/>
            <p:nvPr/>
          </p:nvSpPr>
          <p:spPr>
            <a:xfrm>
              <a:off x="1692875" y="3754400"/>
              <a:ext cx="110400" cy="11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2"/>
            <p:cNvSpPr/>
            <p:nvPr/>
          </p:nvSpPr>
          <p:spPr>
            <a:xfrm>
              <a:off x="4385425" y="3754400"/>
              <a:ext cx="110400" cy="11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2"/>
            <p:cNvSpPr/>
            <p:nvPr/>
          </p:nvSpPr>
          <p:spPr>
            <a:xfrm>
              <a:off x="6257275" y="3754400"/>
              <a:ext cx="110400" cy="110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" name="Google Shape;544;p62"/>
          <p:cNvSpPr txBox="1"/>
          <p:nvPr/>
        </p:nvSpPr>
        <p:spPr>
          <a:xfrm>
            <a:off x="1350299" y="3300921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2020</a:t>
            </a:r>
            <a:endParaRPr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5" name="Google Shape;545;p62"/>
          <p:cNvSpPr txBox="1"/>
          <p:nvPr/>
        </p:nvSpPr>
        <p:spPr>
          <a:xfrm>
            <a:off x="2522261" y="3300921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2021</a:t>
            </a:r>
            <a:endParaRPr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6" name="Google Shape;546;p62"/>
          <p:cNvSpPr txBox="1"/>
          <p:nvPr/>
        </p:nvSpPr>
        <p:spPr>
          <a:xfrm>
            <a:off x="4042849" y="3300921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7" name="Google Shape;547;p62"/>
          <p:cNvSpPr txBox="1"/>
          <p:nvPr/>
        </p:nvSpPr>
        <p:spPr>
          <a:xfrm>
            <a:off x="5914699" y="3300921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2023</a:t>
            </a:r>
            <a:endParaRPr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8" name="Google Shape;548;p62"/>
          <p:cNvSpPr txBox="1"/>
          <p:nvPr/>
        </p:nvSpPr>
        <p:spPr>
          <a:xfrm>
            <a:off x="1350299" y="2748908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250M</a:t>
            </a:r>
            <a:endParaRPr sz="1800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49" name="Google Shape;549;p62"/>
          <p:cNvSpPr txBox="1"/>
          <p:nvPr/>
        </p:nvSpPr>
        <p:spPr>
          <a:xfrm>
            <a:off x="2522274" y="2664383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10</a:t>
            </a:r>
            <a:r>
              <a:rPr lang="en-US" sz="1800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,000M</a:t>
            </a:r>
            <a:endParaRPr sz="1800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0" name="Google Shape;550;p62"/>
          <p:cNvSpPr txBox="1"/>
          <p:nvPr/>
        </p:nvSpPr>
        <p:spPr>
          <a:xfrm>
            <a:off x="4042849" y="2500733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28,700M</a:t>
            </a:r>
            <a:endParaRPr sz="1800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1" name="Google Shape;551;p62"/>
          <p:cNvSpPr txBox="1"/>
          <p:nvPr/>
        </p:nvSpPr>
        <p:spPr>
          <a:xfrm>
            <a:off x="5914699" y="2394608"/>
            <a:ext cx="13803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83,521M</a:t>
            </a:r>
            <a:endParaRPr sz="1800"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A6F59-73CE-423C-BB77-A85914F30872}"/>
              </a:ext>
            </a:extLst>
          </p:cNvPr>
          <p:cNvSpPr txBox="1"/>
          <p:nvPr/>
        </p:nvSpPr>
        <p:spPr>
          <a:xfrm>
            <a:off x="818707" y="1148699"/>
            <a:ext cx="3453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171450">
              <a:buClr>
                <a:schemeClr val="accent2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73763"/>
                </a:solidFill>
                <a:latin typeface="Roboto Slab"/>
                <a:ea typeface="Roboto Slab"/>
                <a:sym typeface="Roboto Slab"/>
              </a:rPr>
              <a:t>2020 Closed with 250M Worth of Sales</a:t>
            </a:r>
          </a:p>
          <a:p>
            <a:pPr marL="304800" indent="-171450">
              <a:buClr>
                <a:schemeClr val="accent2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73763"/>
                </a:solidFill>
                <a:latin typeface="Roboto Slab"/>
                <a:ea typeface="Roboto Slab"/>
                <a:sym typeface="Roboto Slab"/>
              </a:rPr>
              <a:t>From 2021 to 2025 Average CAGR is estimated to be in 187-500% Range.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Existing Solutions on the Market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52" name="Google Shape;452;p58"/>
          <p:cNvSpPr txBox="1">
            <a:spLocks noGrp="1"/>
          </p:cNvSpPr>
          <p:nvPr>
            <p:ph type="title" idx="2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0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6"/>
          <p:cNvPicPr preferRelativeResize="0"/>
          <p:nvPr/>
        </p:nvPicPr>
        <p:blipFill rotWithShape="1">
          <a:blip r:embed="rId3">
            <a:alphaModFix/>
          </a:blip>
          <a:srcRect l="33606" r="25450"/>
          <a:stretch/>
        </p:blipFill>
        <p:spPr>
          <a:xfrm>
            <a:off x="6095925" y="469550"/>
            <a:ext cx="3048000" cy="42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6"/>
          <p:cNvPicPr preferRelativeResize="0"/>
          <p:nvPr/>
        </p:nvPicPr>
        <p:blipFill rotWithShape="1">
          <a:blip r:embed="rId4">
            <a:alphaModFix/>
          </a:blip>
          <a:srcRect l="-36" r="59093"/>
          <a:stretch/>
        </p:blipFill>
        <p:spPr>
          <a:xfrm>
            <a:off x="3039275" y="469700"/>
            <a:ext cx="3056698" cy="420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6"/>
          <p:cNvPicPr preferRelativeResize="0"/>
          <p:nvPr/>
        </p:nvPicPr>
        <p:blipFill rotWithShape="1">
          <a:blip r:embed="rId5">
            <a:alphaModFix/>
          </a:blip>
          <a:srcRect l="46859" r="12197"/>
          <a:stretch/>
        </p:blipFill>
        <p:spPr>
          <a:xfrm>
            <a:off x="-8675" y="469700"/>
            <a:ext cx="3056698" cy="420189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6"/>
          <p:cNvSpPr/>
          <p:nvPr/>
        </p:nvSpPr>
        <p:spPr>
          <a:xfrm flipH="1">
            <a:off x="475" y="469700"/>
            <a:ext cx="9144000" cy="42018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56"/>
          <p:cNvSpPr/>
          <p:nvPr/>
        </p:nvSpPr>
        <p:spPr>
          <a:xfrm>
            <a:off x="-8675" y="469550"/>
            <a:ext cx="3056700" cy="42018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6"/>
          <p:cNvSpPr/>
          <p:nvPr/>
        </p:nvSpPr>
        <p:spPr>
          <a:xfrm>
            <a:off x="3048000" y="469550"/>
            <a:ext cx="3048000" cy="42018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56"/>
          <p:cNvSpPr/>
          <p:nvPr/>
        </p:nvSpPr>
        <p:spPr>
          <a:xfrm>
            <a:off x="6079725" y="469550"/>
            <a:ext cx="3080400" cy="4201800"/>
          </a:xfrm>
          <a:prstGeom prst="rect">
            <a:avLst/>
          </a:prstGeom>
          <a:solidFill>
            <a:srgbClr val="3778B3">
              <a:alpha val="5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56"/>
          <p:cNvSpPr txBox="1">
            <a:spLocks noGrp="1"/>
          </p:cNvSpPr>
          <p:nvPr>
            <p:ph type="subTitle" idx="1"/>
          </p:nvPr>
        </p:nvSpPr>
        <p:spPr>
          <a:xfrm>
            <a:off x="729350" y="3071119"/>
            <a:ext cx="1881300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Existing </a:t>
            </a:r>
            <a:r>
              <a:rPr lang="en-US" dirty="0" err="1"/>
              <a:t>Markeplaces</a:t>
            </a:r>
            <a:r>
              <a:rPr lang="en-US" dirty="0"/>
              <a:t> charge both buyers and Sellers a very high fees on transactions</a:t>
            </a:r>
            <a:endParaRPr dirty="0"/>
          </a:p>
        </p:txBody>
      </p:sp>
      <p:sp>
        <p:nvSpPr>
          <p:cNvPr id="435" name="Google Shape;435;p56"/>
          <p:cNvSpPr txBox="1">
            <a:spLocks noGrp="1"/>
          </p:cNvSpPr>
          <p:nvPr>
            <p:ph type="subTitle" idx="3"/>
          </p:nvPr>
        </p:nvSpPr>
        <p:spPr>
          <a:xfrm>
            <a:off x="3634601" y="3349704"/>
            <a:ext cx="1881300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Different NFT types are clustered on different platforms, Users have to be registered on several websites</a:t>
            </a:r>
            <a:endParaRPr dirty="0"/>
          </a:p>
        </p:txBody>
      </p:sp>
      <p:sp>
        <p:nvSpPr>
          <p:cNvPr id="436" name="Google Shape;436;p56"/>
          <p:cNvSpPr txBox="1">
            <a:spLocks noGrp="1"/>
          </p:cNvSpPr>
          <p:nvPr>
            <p:ph type="ctrTitle"/>
          </p:nvPr>
        </p:nvSpPr>
        <p:spPr>
          <a:xfrm>
            <a:off x="724977" y="2727761"/>
            <a:ext cx="2227948" cy="2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Platform Fees</a:t>
            </a:r>
            <a:endParaRPr dirty="0"/>
          </a:p>
        </p:txBody>
      </p:sp>
      <p:sp>
        <p:nvSpPr>
          <p:cNvPr id="437" name="Google Shape;437;p56"/>
          <p:cNvSpPr txBox="1">
            <a:spLocks noGrp="1"/>
          </p:cNvSpPr>
          <p:nvPr>
            <p:ph type="ctrTitle" idx="2"/>
          </p:nvPr>
        </p:nvSpPr>
        <p:spPr>
          <a:xfrm>
            <a:off x="3634601" y="2688879"/>
            <a:ext cx="2350024" cy="2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Very Specialized Markets</a:t>
            </a:r>
            <a:endParaRPr dirty="0"/>
          </a:p>
        </p:txBody>
      </p:sp>
      <p:sp>
        <p:nvSpPr>
          <p:cNvPr id="438" name="Google Shape;438;p56"/>
          <p:cNvSpPr txBox="1">
            <a:spLocks noGrp="1"/>
          </p:cNvSpPr>
          <p:nvPr>
            <p:ph type="ctrTitle" idx="4"/>
          </p:nvPr>
        </p:nvSpPr>
        <p:spPr>
          <a:xfrm>
            <a:off x="6537213" y="2727761"/>
            <a:ext cx="2148313" cy="2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 Gas Fees</a:t>
            </a:r>
            <a:endParaRPr dirty="0"/>
          </a:p>
        </p:txBody>
      </p:sp>
      <p:sp>
        <p:nvSpPr>
          <p:cNvPr id="439" name="Google Shape;439;p56"/>
          <p:cNvSpPr txBox="1">
            <a:spLocks noGrp="1"/>
          </p:cNvSpPr>
          <p:nvPr>
            <p:ph type="subTitle" idx="5"/>
          </p:nvPr>
        </p:nvSpPr>
        <p:spPr>
          <a:xfrm>
            <a:off x="6543483" y="3213017"/>
            <a:ext cx="1881300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Because most of the marketplaces use single blockchain (ETH) gas fees are outrageous</a:t>
            </a:r>
            <a:endParaRPr dirty="0"/>
          </a:p>
        </p:txBody>
      </p:sp>
      <p:sp>
        <p:nvSpPr>
          <p:cNvPr id="440" name="Google Shape;440;p56"/>
          <p:cNvSpPr txBox="1">
            <a:spLocks noGrp="1"/>
          </p:cNvSpPr>
          <p:nvPr>
            <p:ph type="ctrTitle" idx="6"/>
          </p:nvPr>
        </p:nvSpPr>
        <p:spPr>
          <a:xfrm>
            <a:off x="720000" y="8448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Existing Solutions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5"/>
          <p:cNvPicPr preferRelativeResize="0"/>
          <p:nvPr/>
        </p:nvPicPr>
        <p:blipFill rotWithShape="1">
          <a:blip r:embed="rId3">
            <a:alphaModFix/>
          </a:blip>
          <a:srcRect l="377" r="367"/>
          <a:stretch/>
        </p:blipFill>
        <p:spPr>
          <a:xfrm>
            <a:off x="0" y="0"/>
            <a:ext cx="8238624" cy="46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5"/>
          <p:cNvSpPr/>
          <p:nvPr/>
        </p:nvSpPr>
        <p:spPr>
          <a:xfrm flipH="1">
            <a:off x="13" y="0"/>
            <a:ext cx="8238600" cy="4669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5"/>
          <p:cNvSpPr/>
          <p:nvPr/>
        </p:nvSpPr>
        <p:spPr>
          <a:xfrm flipH="1">
            <a:off x="0" y="376500"/>
            <a:ext cx="9143800" cy="47670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D5D5"/>
              </a:solidFill>
            </a:endParaRPr>
          </a:p>
        </p:txBody>
      </p:sp>
      <p:sp>
        <p:nvSpPr>
          <p:cNvPr id="335" name="Google Shape;335;p45"/>
          <p:cNvSpPr/>
          <p:nvPr/>
        </p:nvSpPr>
        <p:spPr>
          <a:xfrm flipH="1">
            <a:off x="200" y="0"/>
            <a:ext cx="9143800" cy="3765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338" name="Google Shape;338;p45"/>
          <p:cNvSpPr txBox="1">
            <a:spLocks noGrp="1"/>
          </p:cNvSpPr>
          <p:nvPr>
            <p:ph type="ctrTitle"/>
          </p:nvPr>
        </p:nvSpPr>
        <p:spPr>
          <a:xfrm>
            <a:off x="905200" y="-1027051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 Players</a:t>
            </a:r>
            <a:endParaRPr dirty="0"/>
          </a:p>
        </p:txBody>
      </p:sp>
      <p:pic>
        <p:nvPicPr>
          <p:cNvPr id="10" name="Picture 4" descr="Web3 &amp;amp; NFT Q2&amp;#39;21 Report | Messari">
            <a:extLst>
              <a:ext uri="{FF2B5EF4-FFF2-40B4-BE49-F238E27FC236}">
                <a16:creationId xmlns:a16="http://schemas.microsoft.com/office/drawing/2014/main" id="{87DAD6CD-2C0F-414D-B47F-7E4BC6195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295" y="1013014"/>
            <a:ext cx="6213861" cy="348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5"/>
          <p:cNvPicPr preferRelativeResize="0"/>
          <p:nvPr/>
        </p:nvPicPr>
        <p:blipFill rotWithShape="1">
          <a:blip r:embed="rId3">
            <a:alphaModFix/>
          </a:blip>
          <a:srcRect l="377" r="367"/>
          <a:stretch/>
        </p:blipFill>
        <p:spPr>
          <a:xfrm>
            <a:off x="0" y="0"/>
            <a:ext cx="8238624" cy="4669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5"/>
          <p:cNvSpPr/>
          <p:nvPr/>
        </p:nvSpPr>
        <p:spPr>
          <a:xfrm flipH="1">
            <a:off x="13" y="0"/>
            <a:ext cx="8238600" cy="4669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5"/>
          <p:cNvSpPr/>
          <p:nvPr/>
        </p:nvSpPr>
        <p:spPr>
          <a:xfrm flipH="1">
            <a:off x="200" y="376500"/>
            <a:ext cx="9143600" cy="47670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D5D5"/>
              </a:solidFill>
            </a:endParaRPr>
          </a:p>
        </p:txBody>
      </p:sp>
      <p:sp>
        <p:nvSpPr>
          <p:cNvPr id="335" name="Google Shape;335;p45"/>
          <p:cNvSpPr/>
          <p:nvPr/>
        </p:nvSpPr>
        <p:spPr>
          <a:xfrm flipH="1">
            <a:off x="200" y="0"/>
            <a:ext cx="9143800" cy="4743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338" name="Google Shape;338;p45"/>
          <p:cNvSpPr txBox="1">
            <a:spLocks noGrp="1"/>
          </p:cNvSpPr>
          <p:nvPr>
            <p:ph type="ctrTitle"/>
          </p:nvPr>
        </p:nvSpPr>
        <p:spPr>
          <a:xfrm>
            <a:off x="905200" y="-770864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 Players (Part II)</a:t>
            </a:r>
            <a:endParaRPr dirty="0"/>
          </a:p>
        </p:txBody>
      </p:sp>
      <p:pic>
        <p:nvPicPr>
          <p:cNvPr id="3" name="Picture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91F805E-82FB-7F4C-BBCE-9F5D386144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77" t="26911" r="22477" b="23506"/>
          <a:stretch/>
        </p:blipFill>
        <p:spPr>
          <a:xfrm>
            <a:off x="1451295" y="1367405"/>
            <a:ext cx="5452844" cy="306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3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Typical Customer</a:t>
            </a:r>
            <a:endParaRPr dirty="0"/>
          </a:p>
        </p:txBody>
      </p:sp>
      <p:sp>
        <p:nvSpPr>
          <p:cNvPr id="464" name="Google Shape;464;p60"/>
          <p:cNvSpPr txBox="1"/>
          <p:nvPr/>
        </p:nvSpPr>
        <p:spPr>
          <a:xfrm>
            <a:off x="7335595" y="4087435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Crypto</a:t>
            </a:r>
            <a:endParaRPr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66" name="Google Shape;466;p60"/>
          <p:cNvSpPr txBox="1"/>
          <p:nvPr/>
        </p:nvSpPr>
        <p:spPr>
          <a:xfrm>
            <a:off x="7335595" y="3605834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Coding</a:t>
            </a:r>
            <a:endParaRPr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67" name="Google Shape;467;p60"/>
          <p:cNvGrpSpPr/>
          <p:nvPr/>
        </p:nvGrpSpPr>
        <p:grpSpPr>
          <a:xfrm>
            <a:off x="5225310" y="3622448"/>
            <a:ext cx="269009" cy="698797"/>
            <a:chOff x="5210426" y="2795323"/>
            <a:chExt cx="254960" cy="662304"/>
          </a:xfrm>
        </p:grpSpPr>
        <p:sp>
          <p:nvSpPr>
            <p:cNvPr id="469" name="Google Shape;469;p60"/>
            <p:cNvSpPr/>
            <p:nvPr/>
          </p:nvSpPr>
          <p:spPr>
            <a:xfrm>
              <a:off x="5210426" y="3204042"/>
              <a:ext cx="254960" cy="253585"/>
            </a:xfrm>
            <a:custGeom>
              <a:avLst/>
              <a:gdLst/>
              <a:ahLst/>
              <a:cxnLst/>
              <a:rect l="l" t="t" r="r" b="b"/>
              <a:pathLst>
                <a:path w="11752" h="11690" extrusionOk="0">
                  <a:moveTo>
                    <a:pt x="5923" y="694"/>
                  </a:moveTo>
                  <a:cubicBezTo>
                    <a:pt x="6490" y="694"/>
                    <a:pt x="6963" y="1166"/>
                    <a:pt x="6963" y="1765"/>
                  </a:cubicBezTo>
                  <a:cubicBezTo>
                    <a:pt x="6963" y="2332"/>
                    <a:pt x="6490" y="2805"/>
                    <a:pt x="5923" y="2805"/>
                  </a:cubicBezTo>
                  <a:cubicBezTo>
                    <a:pt x="5325" y="2805"/>
                    <a:pt x="4852" y="2332"/>
                    <a:pt x="4852" y="1765"/>
                  </a:cubicBezTo>
                  <a:cubicBezTo>
                    <a:pt x="4852" y="1229"/>
                    <a:pt x="5325" y="694"/>
                    <a:pt x="5923" y="694"/>
                  </a:cubicBezTo>
                  <a:close/>
                  <a:moveTo>
                    <a:pt x="2489" y="3466"/>
                  </a:moveTo>
                  <a:cubicBezTo>
                    <a:pt x="2678" y="3466"/>
                    <a:pt x="2836" y="3624"/>
                    <a:pt x="2836" y="3813"/>
                  </a:cubicBezTo>
                  <a:lnTo>
                    <a:pt x="2836" y="4916"/>
                  </a:lnTo>
                  <a:cubicBezTo>
                    <a:pt x="2678" y="4947"/>
                    <a:pt x="2584" y="5042"/>
                    <a:pt x="2458" y="5168"/>
                  </a:cubicBezTo>
                  <a:cubicBezTo>
                    <a:pt x="2363" y="5231"/>
                    <a:pt x="2300" y="5357"/>
                    <a:pt x="2237" y="5420"/>
                  </a:cubicBezTo>
                  <a:cubicBezTo>
                    <a:pt x="2174" y="5357"/>
                    <a:pt x="2143" y="5262"/>
                    <a:pt x="2143" y="5199"/>
                  </a:cubicBezTo>
                  <a:lnTo>
                    <a:pt x="2143" y="3813"/>
                  </a:lnTo>
                  <a:cubicBezTo>
                    <a:pt x="2143" y="3624"/>
                    <a:pt x="2300" y="3466"/>
                    <a:pt x="2489" y="3466"/>
                  </a:cubicBezTo>
                  <a:close/>
                  <a:moveTo>
                    <a:pt x="9326" y="3466"/>
                  </a:moveTo>
                  <a:cubicBezTo>
                    <a:pt x="9546" y="3466"/>
                    <a:pt x="9704" y="3624"/>
                    <a:pt x="9704" y="3813"/>
                  </a:cubicBezTo>
                  <a:lnTo>
                    <a:pt x="9704" y="5199"/>
                  </a:lnTo>
                  <a:cubicBezTo>
                    <a:pt x="9704" y="5262"/>
                    <a:pt x="9641" y="5357"/>
                    <a:pt x="9578" y="5420"/>
                  </a:cubicBezTo>
                  <a:cubicBezTo>
                    <a:pt x="9546" y="5294"/>
                    <a:pt x="9452" y="5231"/>
                    <a:pt x="9389" y="5168"/>
                  </a:cubicBezTo>
                  <a:cubicBezTo>
                    <a:pt x="9263" y="5042"/>
                    <a:pt x="9137" y="4947"/>
                    <a:pt x="8979" y="4916"/>
                  </a:cubicBezTo>
                  <a:lnTo>
                    <a:pt x="8979" y="3813"/>
                  </a:lnTo>
                  <a:cubicBezTo>
                    <a:pt x="9011" y="3624"/>
                    <a:pt x="9168" y="3466"/>
                    <a:pt x="9326" y="3466"/>
                  </a:cubicBezTo>
                  <a:close/>
                  <a:moveTo>
                    <a:pt x="5923" y="3466"/>
                  </a:moveTo>
                  <a:cubicBezTo>
                    <a:pt x="6900" y="3466"/>
                    <a:pt x="7814" y="4096"/>
                    <a:pt x="8160" y="4947"/>
                  </a:cubicBezTo>
                  <a:cubicBezTo>
                    <a:pt x="8066" y="5010"/>
                    <a:pt x="8003" y="5042"/>
                    <a:pt x="7971" y="5105"/>
                  </a:cubicBezTo>
                  <a:lnTo>
                    <a:pt x="6081" y="6963"/>
                  </a:lnTo>
                  <a:cubicBezTo>
                    <a:pt x="6018" y="6995"/>
                    <a:pt x="5955" y="7089"/>
                    <a:pt x="5923" y="7152"/>
                  </a:cubicBezTo>
                  <a:cubicBezTo>
                    <a:pt x="5860" y="7089"/>
                    <a:pt x="5797" y="7026"/>
                    <a:pt x="5766" y="6963"/>
                  </a:cubicBezTo>
                  <a:lnTo>
                    <a:pt x="3876" y="5105"/>
                  </a:lnTo>
                  <a:cubicBezTo>
                    <a:pt x="3781" y="5042"/>
                    <a:pt x="3750" y="5010"/>
                    <a:pt x="3655" y="4947"/>
                  </a:cubicBezTo>
                  <a:cubicBezTo>
                    <a:pt x="4033" y="4096"/>
                    <a:pt x="4915" y="3466"/>
                    <a:pt x="5923" y="3466"/>
                  </a:cubicBezTo>
                  <a:close/>
                  <a:moveTo>
                    <a:pt x="10744" y="2049"/>
                  </a:moveTo>
                  <a:cubicBezTo>
                    <a:pt x="10964" y="2049"/>
                    <a:pt x="11122" y="2206"/>
                    <a:pt x="11122" y="2395"/>
                  </a:cubicBezTo>
                  <a:lnTo>
                    <a:pt x="11122" y="6144"/>
                  </a:lnTo>
                  <a:lnTo>
                    <a:pt x="11059" y="6144"/>
                  </a:lnTo>
                  <a:cubicBezTo>
                    <a:pt x="11059" y="6333"/>
                    <a:pt x="11027" y="6491"/>
                    <a:pt x="10901" y="6648"/>
                  </a:cubicBezTo>
                  <a:lnTo>
                    <a:pt x="9263" y="9421"/>
                  </a:lnTo>
                  <a:cubicBezTo>
                    <a:pt x="9105" y="9673"/>
                    <a:pt x="9011" y="9956"/>
                    <a:pt x="9011" y="10271"/>
                  </a:cubicBezTo>
                  <a:lnTo>
                    <a:pt x="9011" y="10933"/>
                  </a:lnTo>
                  <a:lnTo>
                    <a:pt x="6270" y="10933"/>
                  </a:lnTo>
                  <a:lnTo>
                    <a:pt x="6270" y="8097"/>
                  </a:lnTo>
                  <a:cubicBezTo>
                    <a:pt x="6270" y="7845"/>
                    <a:pt x="6396" y="7593"/>
                    <a:pt x="6585" y="7404"/>
                  </a:cubicBezTo>
                  <a:lnTo>
                    <a:pt x="8475" y="5546"/>
                  </a:lnTo>
                  <a:cubicBezTo>
                    <a:pt x="8538" y="5483"/>
                    <a:pt x="8625" y="5451"/>
                    <a:pt x="8712" y="5451"/>
                  </a:cubicBezTo>
                  <a:cubicBezTo>
                    <a:pt x="8798" y="5451"/>
                    <a:pt x="8885" y="5483"/>
                    <a:pt x="8948" y="5546"/>
                  </a:cubicBezTo>
                  <a:cubicBezTo>
                    <a:pt x="9074" y="5672"/>
                    <a:pt x="9074" y="5892"/>
                    <a:pt x="8948" y="6018"/>
                  </a:cubicBezTo>
                  <a:lnTo>
                    <a:pt x="7751" y="7215"/>
                  </a:lnTo>
                  <a:cubicBezTo>
                    <a:pt x="7656" y="7310"/>
                    <a:pt x="7656" y="7562"/>
                    <a:pt x="7751" y="7656"/>
                  </a:cubicBezTo>
                  <a:cubicBezTo>
                    <a:pt x="7814" y="7719"/>
                    <a:pt x="7908" y="7751"/>
                    <a:pt x="7999" y="7751"/>
                  </a:cubicBezTo>
                  <a:cubicBezTo>
                    <a:pt x="8089" y="7751"/>
                    <a:pt x="8176" y="7719"/>
                    <a:pt x="8223" y="7656"/>
                  </a:cubicBezTo>
                  <a:lnTo>
                    <a:pt x="10082" y="5829"/>
                  </a:lnTo>
                  <a:cubicBezTo>
                    <a:pt x="10271" y="5609"/>
                    <a:pt x="10397" y="5388"/>
                    <a:pt x="10397" y="5105"/>
                  </a:cubicBezTo>
                  <a:lnTo>
                    <a:pt x="10397" y="2395"/>
                  </a:lnTo>
                  <a:cubicBezTo>
                    <a:pt x="10397" y="2206"/>
                    <a:pt x="10555" y="2049"/>
                    <a:pt x="10744" y="2049"/>
                  </a:cubicBezTo>
                  <a:close/>
                  <a:moveTo>
                    <a:pt x="1103" y="2080"/>
                  </a:moveTo>
                  <a:cubicBezTo>
                    <a:pt x="1292" y="2080"/>
                    <a:pt x="1450" y="2238"/>
                    <a:pt x="1450" y="2427"/>
                  </a:cubicBezTo>
                  <a:lnTo>
                    <a:pt x="1450" y="5168"/>
                  </a:lnTo>
                  <a:cubicBezTo>
                    <a:pt x="1450" y="5420"/>
                    <a:pt x="1576" y="5672"/>
                    <a:pt x="1796" y="5861"/>
                  </a:cubicBezTo>
                  <a:lnTo>
                    <a:pt x="3624" y="7719"/>
                  </a:lnTo>
                  <a:cubicBezTo>
                    <a:pt x="3687" y="7782"/>
                    <a:pt x="3781" y="7814"/>
                    <a:pt x="3872" y="7814"/>
                  </a:cubicBezTo>
                  <a:cubicBezTo>
                    <a:pt x="3962" y="7814"/>
                    <a:pt x="4049" y="7782"/>
                    <a:pt x="4096" y="7719"/>
                  </a:cubicBezTo>
                  <a:cubicBezTo>
                    <a:pt x="4222" y="7593"/>
                    <a:pt x="4222" y="7373"/>
                    <a:pt x="4096" y="7247"/>
                  </a:cubicBezTo>
                  <a:lnTo>
                    <a:pt x="2930" y="6050"/>
                  </a:lnTo>
                  <a:cubicBezTo>
                    <a:pt x="2804" y="5955"/>
                    <a:pt x="2804" y="5703"/>
                    <a:pt x="2930" y="5577"/>
                  </a:cubicBezTo>
                  <a:cubicBezTo>
                    <a:pt x="2978" y="5530"/>
                    <a:pt x="3064" y="5506"/>
                    <a:pt x="3155" y="5506"/>
                  </a:cubicBezTo>
                  <a:cubicBezTo>
                    <a:pt x="3245" y="5506"/>
                    <a:pt x="3340" y="5530"/>
                    <a:pt x="3403" y="5577"/>
                  </a:cubicBezTo>
                  <a:lnTo>
                    <a:pt x="5293" y="7436"/>
                  </a:lnTo>
                  <a:cubicBezTo>
                    <a:pt x="5482" y="7625"/>
                    <a:pt x="5608" y="7877"/>
                    <a:pt x="5608" y="8161"/>
                  </a:cubicBezTo>
                  <a:lnTo>
                    <a:pt x="5608" y="10996"/>
                  </a:lnTo>
                  <a:lnTo>
                    <a:pt x="2836" y="10996"/>
                  </a:lnTo>
                  <a:lnTo>
                    <a:pt x="2836" y="10303"/>
                  </a:lnTo>
                  <a:cubicBezTo>
                    <a:pt x="2804" y="10051"/>
                    <a:pt x="2710" y="9736"/>
                    <a:pt x="2552" y="9452"/>
                  </a:cubicBezTo>
                  <a:lnTo>
                    <a:pt x="914" y="6680"/>
                  </a:lnTo>
                  <a:cubicBezTo>
                    <a:pt x="851" y="6522"/>
                    <a:pt x="757" y="6333"/>
                    <a:pt x="757" y="6176"/>
                  </a:cubicBezTo>
                  <a:lnTo>
                    <a:pt x="757" y="2427"/>
                  </a:lnTo>
                  <a:cubicBezTo>
                    <a:pt x="757" y="2238"/>
                    <a:pt x="914" y="2080"/>
                    <a:pt x="1103" y="2080"/>
                  </a:cubicBezTo>
                  <a:close/>
                  <a:moveTo>
                    <a:pt x="5860" y="1"/>
                  </a:moveTo>
                  <a:cubicBezTo>
                    <a:pt x="4915" y="1"/>
                    <a:pt x="4128" y="788"/>
                    <a:pt x="4128" y="1734"/>
                  </a:cubicBezTo>
                  <a:cubicBezTo>
                    <a:pt x="4128" y="2206"/>
                    <a:pt x="4348" y="2647"/>
                    <a:pt x="4695" y="2994"/>
                  </a:cubicBezTo>
                  <a:cubicBezTo>
                    <a:pt x="4411" y="3120"/>
                    <a:pt x="4191" y="3214"/>
                    <a:pt x="3939" y="3435"/>
                  </a:cubicBezTo>
                  <a:cubicBezTo>
                    <a:pt x="3750" y="3592"/>
                    <a:pt x="3592" y="3750"/>
                    <a:pt x="3435" y="3939"/>
                  </a:cubicBezTo>
                  <a:lnTo>
                    <a:pt x="3435" y="3813"/>
                  </a:lnTo>
                  <a:cubicBezTo>
                    <a:pt x="3435" y="3246"/>
                    <a:pt x="2962" y="2805"/>
                    <a:pt x="2395" y="2805"/>
                  </a:cubicBezTo>
                  <a:cubicBezTo>
                    <a:pt x="2300" y="2805"/>
                    <a:pt x="2174" y="2836"/>
                    <a:pt x="2048" y="2836"/>
                  </a:cubicBezTo>
                  <a:lnTo>
                    <a:pt x="2048" y="2427"/>
                  </a:lnTo>
                  <a:cubicBezTo>
                    <a:pt x="2048" y="1891"/>
                    <a:pt x="1576" y="1418"/>
                    <a:pt x="1040" y="1418"/>
                  </a:cubicBezTo>
                  <a:cubicBezTo>
                    <a:pt x="473" y="1418"/>
                    <a:pt x="0" y="1891"/>
                    <a:pt x="0" y="2427"/>
                  </a:cubicBezTo>
                  <a:lnTo>
                    <a:pt x="0" y="6176"/>
                  </a:lnTo>
                  <a:cubicBezTo>
                    <a:pt x="0" y="6491"/>
                    <a:pt x="95" y="6806"/>
                    <a:pt x="253" y="7026"/>
                  </a:cubicBezTo>
                  <a:lnTo>
                    <a:pt x="1891" y="9799"/>
                  </a:lnTo>
                  <a:cubicBezTo>
                    <a:pt x="1985" y="9956"/>
                    <a:pt x="2048" y="10145"/>
                    <a:pt x="2048" y="10303"/>
                  </a:cubicBezTo>
                  <a:lnTo>
                    <a:pt x="2048" y="11342"/>
                  </a:lnTo>
                  <a:cubicBezTo>
                    <a:pt x="2048" y="11532"/>
                    <a:pt x="2206" y="11689"/>
                    <a:pt x="2395" y="11689"/>
                  </a:cubicBezTo>
                  <a:lnTo>
                    <a:pt x="9294" y="11689"/>
                  </a:lnTo>
                  <a:cubicBezTo>
                    <a:pt x="9483" y="11689"/>
                    <a:pt x="9641" y="11532"/>
                    <a:pt x="9641" y="11342"/>
                  </a:cubicBezTo>
                  <a:lnTo>
                    <a:pt x="9641" y="10303"/>
                  </a:lnTo>
                  <a:cubicBezTo>
                    <a:pt x="9641" y="10114"/>
                    <a:pt x="9704" y="9956"/>
                    <a:pt x="9799" y="9799"/>
                  </a:cubicBezTo>
                  <a:lnTo>
                    <a:pt x="11468" y="7026"/>
                  </a:lnTo>
                  <a:cubicBezTo>
                    <a:pt x="11626" y="6774"/>
                    <a:pt x="11689" y="6491"/>
                    <a:pt x="11689" y="6176"/>
                  </a:cubicBezTo>
                  <a:lnTo>
                    <a:pt x="11689" y="2427"/>
                  </a:lnTo>
                  <a:cubicBezTo>
                    <a:pt x="11752" y="1891"/>
                    <a:pt x="11279" y="1418"/>
                    <a:pt x="10712" y="1418"/>
                  </a:cubicBezTo>
                  <a:cubicBezTo>
                    <a:pt x="10177" y="1418"/>
                    <a:pt x="9704" y="1891"/>
                    <a:pt x="9704" y="2427"/>
                  </a:cubicBezTo>
                  <a:lnTo>
                    <a:pt x="9704" y="2836"/>
                  </a:lnTo>
                  <a:cubicBezTo>
                    <a:pt x="9578" y="2805"/>
                    <a:pt x="9452" y="2805"/>
                    <a:pt x="9326" y="2805"/>
                  </a:cubicBezTo>
                  <a:cubicBezTo>
                    <a:pt x="8790" y="2805"/>
                    <a:pt x="8318" y="3246"/>
                    <a:pt x="8318" y="3813"/>
                  </a:cubicBezTo>
                  <a:lnTo>
                    <a:pt x="8318" y="3939"/>
                  </a:lnTo>
                  <a:cubicBezTo>
                    <a:pt x="8160" y="3750"/>
                    <a:pt x="8003" y="3592"/>
                    <a:pt x="7814" y="3435"/>
                  </a:cubicBezTo>
                  <a:cubicBezTo>
                    <a:pt x="7562" y="3246"/>
                    <a:pt x="7341" y="3088"/>
                    <a:pt x="7058" y="2994"/>
                  </a:cubicBezTo>
                  <a:cubicBezTo>
                    <a:pt x="7404" y="2647"/>
                    <a:pt x="7593" y="2206"/>
                    <a:pt x="7593" y="1734"/>
                  </a:cubicBezTo>
                  <a:cubicBezTo>
                    <a:pt x="7593" y="788"/>
                    <a:pt x="6806" y="1"/>
                    <a:pt x="58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60"/>
            <p:cNvSpPr/>
            <p:nvPr/>
          </p:nvSpPr>
          <p:spPr>
            <a:xfrm>
              <a:off x="5211463" y="2795323"/>
              <a:ext cx="252900" cy="225266"/>
            </a:xfrm>
            <a:custGeom>
              <a:avLst/>
              <a:gdLst/>
              <a:ahLst/>
              <a:cxnLst/>
              <a:rect l="l" t="t" r="r" b="b"/>
              <a:pathLst>
                <a:path w="11815" h="10524" extrusionOk="0">
                  <a:moveTo>
                    <a:pt x="8664" y="726"/>
                  </a:moveTo>
                  <a:cubicBezTo>
                    <a:pt x="9326" y="726"/>
                    <a:pt x="9956" y="1009"/>
                    <a:pt x="10428" y="1482"/>
                  </a:cubicBezTo>
                  <a:cubicBezTo>
                    <a:pt x="10869" y="1954"/>
                    <a:pt x="11090" y="2616"/>
                    <a:pt x="11090" y="3309"/>
                  </a:cubicBezTo>
                  <a:cubicBezTo>
                    <a:pt x="11090" y="4191"/>
                    <a:pt x="10712" y="4853"/>
                    <a:pt x="10082" y="5577"/>
                  </a:cubicBezTo>
                  <a:lnTo>
                    <a:pt x="7435" y="5577"/>
                  </a:lnTo>
                  <a:cubicBezTo>
                    <a:pt x="7309" y="5577"/>
                    <a:pt x="7215" y="5640"/>
                    <a:pt x="7120" y="5735"/>
                  </a:cubicBezTo>
                  <a:lnTo>
                    <a:pt x="6648" y="6522"/>
                  </a:lnTo>
                  <a:lnTo>
                    <a:pt x="5545" y="3687"/>
                  </a:lnTo>
                  <a:cubicBezTo>
                    <a:pt x="5514" y="3561"/>
                    <a:pt x="5388" y="3435"/>
                    <a:pt x="5230" y="3435"/>
                  </a:cubicBezTo>
                  <a:cubicBezTo>
                    <a:pt x="5073" y="3435"/>
                    <a:pt x="4947" y="3529"/>
                    <a:pt x="4915" y="3624"/>
                  </a:cubicBezTo>
                  <a:lnTo>
                    <a:pt x="4096" y="5514"/>
                  </a:lnTo>
                  <a:lnTo>
                    <a:pt x="1702" y="5514"/>
                  </a:lnTo>
                  <a:cubicBezTo>
                    <a:pt x="1103" y="4853"/>
                    <a:pt x="693" y="4191"/>
                    <a:pt x="693" y="3309"/>
                  </a:cubicBezTo>
                  <a:cubicBezTo>
                    <a:pt x="693" y="2616"/>
                    <a:pt x="945" y="1986"/>
                    <a:pt x="1355" y="1482"/>
                  </a:cubicBezTo>
                  <a:cubicBezTo>
                    <a:pt x="1796" y="1009"/>
                    <a:pt x="2426" y="726"/>
                    <a:pt x="3151" y="726"/>
                  </a:cubicBezTo>
                  <a:cubicBezTo>
                    <a:pt x="4096" y="726"/>
                    <a:pt x="4726" y="1293"/>
                    <a:pt x="5073" y="1797"/>
                  </a:cubicBezTo>
                  <a:cubicBezTo>
                    <a:pt x="5388" y="2206"/>
                    <a:pt x="5545" y="2647"/>
                    <a:pt x="5577" y="2836"/>
                  </a:cubicBezTo>
                  <a:cubicBezTo>
                    <a:pt x="5608" y="2994"/>
                    <a:pt x="5766" y="3088"/>
                    <a:pt x="5892" y="3088"/>
                  </a:cubicBezTo>
                  <a:cubicBezTo>
                    <a:pt x="6049" y="3088"/>
                    <a:pt x="6175" y="2994"/>
                    <a:pt x="6207" y="2836"/>
                  </a:cubicBezTo>
                  <a:cubicBezTo>
                    <a:pt x="6238" y="2679"/>
                    <a:pt x="6459" y="2206"/>
                    <a:pt x="6742" y="1797"/>
                  </a:cubicBezTo>
                  <a:cubicBezTo>
                    <a:pt x="7089" y="1293"/>
                    <a:pt x="7687" y="726"/>
                    <a:pt x="8664" y="726"/>
                  </a:cubicBezTo>
                  <a:close/>
                  <a:moveTo>
                    <a:pt x="5293" y="4790"/>
                  </a:moveTo>
                  <a:lnTo>
                    <a:pt x="6364" y="7468"/>
                  </a:lnTo>
                  <a:cubicBezTo>
                    <a:pt x="6396" y="7562"/>
                    <a:pt x="6522" y="7657"/>
                    <a:pt x="6648" y="7688"/>
                  </a:cubicBezTo>
                  <a:lnTo>
                    <a:pt x="6679" y="7688"/>
                  </a:lnTo>
                  <a:cubicBezTo>
                    <a:pt x="6805" y="7688"/>
                    <a:pt x="6931" y="7625"/>
                    <a:pt x="6994" y="7531"/>
                  </a:cubicBezTo>
                  <a:lnTo>
                    <a:pt x="7750" y="6302"/>
                  </a:lnTo>
                  <a:lnTo>
                    <a:pt x="9483" y="6302"/>
                  </a:lnTo>
                  <a:cubicBezTo>
                    <a:pt x="9168" y="6459"/>
                    <a:pt x="8916" y="6711"/>
                    <a:pt x="8664" y="6932"/>
                  </a:cubicBezTo>
                  <a:cubicBezTo>
                    <a:pt x="7813" y="7688"/>
                    <a:pt x="6868" y="8507"/>
                    <a:pt x="5923" y="9610"/>
                  </a:cubicBezTo>
                  <a:cubicBezTo>
                    <a:pt x="4978" y="8507"/>
                    <a:pt x="4033" y="7688"/>
                    <a:pt x="3214" y="6932"/>
                  </a:cubicBezTo>
                  <a:cubicBezTo>
                    <a:pt x="2930" y="6711"/>
                    <a:pt x="2710" y="6459"/>
                    <a:pt x="2458" y="6270"/>
                  </a:cubicBezTo>
                  <a:lnTo>
                    <a:pt x="4411" y="6270"/>
                  </a:lnTo>
                  <a:cubicBezTo>
                    <a:pt x="4505" y="6270"/>
                    <a:pt x="4663" y="6207"/>
                    <a:pt x="4726" y="6081"/>
                  </a:cubicBezTo>
                  <a:lnTo>
                    <a:pt x="5293" y="4790"/>
                  </a:lnTo>
                  <a:close/>
                  <a:moveTo>
                    <a:pt x="3151" y="1"/>
                  </a:moveTo>
                  <a:cubicBezTo>
                    <a:pt x="2269" y="1"/>
                    <a:pt x="1449" y="379"/>
                    <a:pt x="851" y="1009"/>
                  </a:cubicBezTo>
                  <a:cubicBezTo>
                    <a:pt x="315" y="1576"/>
                    <a:pt x="0" y="2427"/>
                    <a:pt x="0" y="3309"/>
                  </a:cubicBezTo>
                  <a:cubicBezTo>
                    <a:pt x="0" y="4097"/>
                    <a:pt x="252" y="4821"/>
                    <a:pt x="819" y="5514"/>
                  </a:cubicBezTo>
                  <a:lnTo>
                    <a:pt x="819" y="5577"/>
                  </a:lnTo>
                  <a:lnTo>
                    <a:pt x="347" y="5577"/>
                  </a:lnTo>
                  <a:cubicBezTo>
                    <a:pt x="158" y="5577"/>
                    <a:pt x="0" y="5735"/>
                    <a:pt x="0" y="5924"/>
                  </a:cubicBezTo>
                  <a:cubicBezTo>
                    <a:pt x="0" y="6113"/>
                    <a:pt x="158" y="6270"/>
                    <a:pt x="347" y="6270"/>
                  </a:cubicBezTo>
                  <a:lnTo>
                    <a:pt x="1418" y="6270"/>
                  </a:lnTo>
                  <a:cubicBezTo>
                    <a:pt x="1796" y="6680"/>
                    <a:pt x="2237" y="7058"/>
                    <a:pt x="2710" y="7468"/>
                  </a:cubicBezTo>
                  <a:cubicBezTo>
                    <a:pt x="3623" y="8255"/>
                    <a:pt x="4600" y="9137"/>
                    <a:pt x="5640" y="10366"/>
                  </a:cubicBezTo>
                  <a:lnTo>
                    <a:pt x="5640" y="10397"/>
                  </a:lnTo>
                  <a:cubicBezTo>
                    <a:pt x="5703" y="10492"/>
                    <a:pt x="5797" y="10524"/>
                    <a:pt x="5892" y="10524"/>
                  </a:cubicBezTo>
                  <a:cubicBezTo>
                    <a:pt x="6018" y="10524"/>
                    <a:pt x="6081" y="10492"/>
                    <a:pt x="6175" y="10397"/>
                  </a:cubicBezTo>
                  <a:lnTo>
                    <a:pt x="6175" y="10366"/>
                  </a:lnTo>
                  <a:cubicBezTo>
                    <a:pt x="7152" y="9137"/>
                    <a:pt x="8192" y="8287"/>
                    <a:pt x="9074" y="7468"/>
                  </a:cubicBezTo>
                  <a:cubicBezTo>
                    <a:pt x="9546" y="7026"/>
                    <a:pt x="9987" y="6617"/>
                    <a:pt x="10397" y="6270"/>
                  </a:cubicBezTo>
                  <a:lnTo>
                    <a:pt x="11437" y="6270"/>
                  </a:lnTo>
                  <a:cubicBezTo>
                    <a:pt x="11657" y="6270"/>
                    <a:pt x="11815" y="6113"/>
                    <a:pt x="11815" y="5924"/>
                  </a:cubicBezTo>
                  <a:cubicBezTo>
                    <a:pt x="11815" y="5735"/>
                    <a:pt x="11657" y="5577"/>
                    <a:pt x="11437" y="5577"/>
                  </a:cubicBezTo>
                  <a:lnTo>
                    <a:pt x="10964" y="5577"/>
                  </a:lnTo>
                  <a:lnTo>
                    <a:pt x="10964" y="5514"/>
                  </a:lnTo>
                  <a:cubicBezTo>
                    <a:pt x="11531" y="4821"/>
                    <a:pt x="11815" y="4097"/>
                    <a:pt x="11815" y="3309"/>
                  </a:cubicBezTo>
                  <a:cubicBezTo>
                    <a:pt x="11815" y="2458"/>
                    <a:pt x="11500" y="1639"/>
                    <a:pt x="10932" y="1009"/>
                  </a:cubicBezTo>
                  <a:cubicBezTo>
                    <a:pt x="10365" y="379"/>
                    <a:pt x="9578" y="1"/>
                    <a:pt x="8664" y="1"/>
                  </a:cubicBezTo>
                  <a:cubicBezTo>
                    <a:pt x="7404" y="1"/>
                    <a:pt x="6616" y="757"/>
                    <a:pt x="6175" y="1387"/>
                  </a:cubicBezTo>
                  <a:cubicBezTo>
                    <a:pt x="6049" y="1545"/>
                    <a:pt x="5986" y="1702"/>
                    <a:pt x="5892" y="1860"/>
                  </a:cubicBezTo>
                  <a:cubicBezTo>
                    <a:pt x="5829" y="1702"/>
                    <a:pt x="5703" y="1545"/>
                    <a:pt x="5640" y="1387"/>
                  </a:cubicBezTo>
                  <a:cubicBezTo>
                    <a:pt x="5199" y="757"/>
                    <a:pt x="4411" y="1"/>
                    <a:pt x="31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60"/>
          <p:cNvGrpSpPr/>
          <p:nvPr/>
        </p:nvGrpSpPr>
        <p:grpSpPr>
          <a:xfrm>
            <a:off x="5658290" y="3588251"/>
            <a:ext cx="1541490" cy="722047"/>
            <a:chOff x="5620799" y="2762913"/>
            <a:chExt cx="1460990" cy="684340"/>
          </a:xfrm>
        </p:grpSpPr>
        <p:grpSp>
          <p:nvGrpSpPr>
            <p:cNvPr id="476" name="Google Shape;476;p60"/>
            <p:cNvGrpSpPr/>
            <p:nvPr/>
          </p:nvGrpSpPr>
          <p:grpSpPr>
            <a:xfrm>
              <a:off x="5620799" y="3213856"/>
              <a:ext cx="944302" cy="233397"/>
              <a:chOff x="3210448" y="3457844"/>
              <a:chExt cx="1139773" cy="281744"/>
            </a:xfrm>
          </p:grpSpPr>
          <p:sp>
            <p:nvSpPr>
              <p:cNvPr id="477" name="Google Shape;477;p60"/>
              <p:cNvSpPr/>
              <p:nvPr/>
            </p:nvSpPr>
            <p:spPr>
              <a:xfrm>
                <a:off x="3260512" y="3502837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CCCCCC"/>
                  </a:solidFill>
                </a:endParaRPr>
              </a:p>
            </p:txBody>
          </p:sp>
          <p:sp>
            <p:nvSpPr>
              <p:cNvPr id="478" name="Google Shape;478;p60"/>
              <p:cNvSpPr/>
              <p:nvPr/>
            </p:nvSpPr>
            <p:spPr>
              <a:xfrm>
                <a:off x="3210448" y="3457844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0"/>
              <p:cNvSpPr/>
              <p:nvPr/>
            </p:nvSpPr>
            <p:spPr>
              <a:xfrm>
                <a:off x="3260493" y="3508750"/>
                <a:ext cx="293646" cy="190365"/>
              </a:xfrm>
              <a:custGeom>
                <a:avLst/>
                <a:gdLst/>
                <a:ahLst/>
                <a:cxnLst/>
                <a:rect l="l" t="t" r="r" b="b"/>
                <a:pathLst>
                  <a:path w="20672" h="16695" extrusionOk="0">
                    <a:moveTo>
                      <a:pt x="2647" y="0"/>
                    </a:moveTo>
                    <a:cubicBezTo>
                      <a:pt x="1195" y="0"/>
                      <a:pt x="1" y="1195"/>
                      <a:pt x="1" y="2646"/>
                    </a:cubicBezTo>
                    <a:lnTo>
                      <a:pt x="1" y="14109"/>
                    </a:lnTo>
                    <a:cubicBezTo>
                      <a:pt x="1" y="15560"/>
                      <a:pt x="1195" y="16694"/>
                      <a:pt x="2647" y="16694"/>
                    </a:cubicBezTo>
                    <a:lnTo>
                      <a:pt x="18025" y="16694"/>
                    </a:lnTo>
                    <a:cubicBezTo>
                      <a:pt x="19462" y="16694"/>
                      <a:pt x="20672" y="15560"/>
                      <a:pt x="20672" y="14109"/>
                    </a:cubicBezTo>
                    <a:lnTo>
                      <a:pt x="20672" y="2646"/>
                    </a:lnTo>
                    <a:cubicBezTo>
                      <a:pt x="20672" y="1195"/>
                      <a:pt x="19462" y="0"/>
                      <a:pt x="180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7337D4"/>
                  </a:solidFill>
                </a:endParaRPr>
              </a:p>
            </p:txBody>
          </p:sp>
        </p:grpSp>
        <p:grpSp>
          <p:nvGrpSpPr>
            <p:cNvPr id="480" name="Google Shape;480;p60"/>
            <p:cNvGrpSpPr/>
            <p:nvPr/>
          </p:nvGrpSpPr>
          <p:grpSpPr>
            <a:xfrm>
              <a:off x="5622590" y="2762913"/>
              <a:ext cx="944302" cy="233397"/>
              <a:chOff x="3212610" y="2869329"/>
              <a:chExt cx="1139773" cy="281744"/>
            </a:xfrm>
          </p:grpSpPr>
          <p:sp>
            <p:nvSpPr>
              <p:cNvPr id="481" name="Google Shape;481;p60"/>
              <p:cNvSpPr/>
              <p:nvPr/>
            </p:nvSpPr>
            <p:spPr>
              <a:xfrm>
                <a:off x="3262675" y="291466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CCCCCC"/>
                  </a:solidFill>
                </a:endParaRPr>
              </a:p>
            </p:txBody>
          </p:sp>
          <p:sp>
            <p:nvSpPr>
              <p:cNvPr id="482" name="Google Shape;482;p60"/>
              <p:cNvSpPr/>
              <p:nvPr/>
            </p:nvSpPr>
            <p:spPr>
              <a:xfrm>
                <a:off x="3212610" y="2869329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0"/>
              <p:cNvSpPr/>
              <p:nvPr/>
            </p:nvSpPr>
            <p:spPr>
              <a:xfrm>
                <a:off x="3262650" y="2917375"/>
                <a:ext cx="530400" cy="191100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85" name="Google Shape;485;p60"/>
            <p:cNvCxnSpPr/>
            <p:nvPr/>
          </p:nvCxnSpPr>
          <p:spPr>
            <a:xfrm>
              <a:off x="6566689" y="2883492"/>
              <a:ext cx="515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486" name="Google Shape;486;p60"/>
            <p:cNvCxnSpPr/>
            <p:nvPr/>
          </p:nvCxnSpPr>
          <p:spPr>
            <a:xfrm>
              <a:off x="6566689" y="3330653"/>
              <a:ext cx="515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487" name="Google Shape;487;p60"/>
          <p:cNvCxnSpPr/>
          <p:nvPr/>
        </p:nvCxnSpPr>
        <p:spPr>
          <a:xfrm>
            <a:off x="1356338" y="2424300"/>
            <a:ext cx="26742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8" name="Google Shape;488;p60"/>
          <p:cNvGrpSpPr/>
          <p:nvPr/>
        </p:nvGrpSpPr>
        <p:grpSpPr>
          <a:xfrm>
            <a:off x="2278374" y="1579965"/>
            <a:ext cx="295536" cy="334667"/>
            <a:chOff x="-57950750" y="2296300"/>
            <a:chExt cx="279625" cy="316650"/>
          </a:xfrm>
        </p:grpSpPr>
        <p:sp>
          <p:nvSpPr>
            <p:cNvPr id="489" name="Google Shape;489;p60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60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60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60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60"/>
          <p:cNvGrpSpPr/>
          <p:nvPr/>
        </p:nvGrpSpPr>
        <p:grpSpPr>
          <a:xfrm>
            <a:off x="3680159" y="1579135"/>
            <a:ext cx="337178" cy="336332"/>
            <a:chOff x="-57578225" y="1904075"/>
            <a:chExt cx="319025" cy="318225"/>
          </a:xfrm>
        </p:grpSpPr>
        <p:sp>
          <p:nvSpPr>
            <p:cNvPr id="494" name="Google Shape;494;p60"/>
            <p:cNvSpPr/>
            <p:nvPr/>
          </p:nvSpPr>
          <p:spPr>
            <a:xfrm>
              <a:off x="-57578225" y="1904075"/>
              <a:ext cx="319025" cy="318225"/>
            </a:xfrm>
            <a:custGeom>
              <a:avLst/>
              <a:gdLst/>
              <a:ahLst/>
              <a:cxnLst/>
              <a:rect l="l" t="t" r="r" b="b"/>
              <a:pathLst>
                <a:path w="12761" h="12729" extrusionOk="0">
                  <a:moveTo>
                    <a:pt x="4601" y="1418"/>
                  </a:moveTo>
                  <a:cubicBezTo>
                    <a:pt x="4632" y="1702"/>
                    <a:pt x="4727" y="1922"/>
                    <a:pt x="4790" y="2206"/>
                  </a:cubicBezTo>
                  <a:cubicBezTo>
                    <a:pt x="3687" y="2962"/>
                    <a:pt x="2994" y="4254"/>
                    <a:pt x="2994" y="5640"/>
                  </a:cubicBezTo>
                  <a:lnTo>
                    <a:pt x="2994" y="5986"/>
                  </a:lnTo>
                  <a:cubicBezTo>
                    <a:pt x="2710" y="5986"/>
                    <a:pt x="2458" y="6081"/>
                    <a:pt x="2238" y="6175"/>
                  </a:cubicBezTo>
                  <a:lnTo>
                    <a:pt x="2238" y="5608"/>
                  </a:lnTo>
                  <a:cubicBezTo>
                    <a:pt x="2238" y="3876"/>
                    <a:pt x="3183" y="2300"/>
                    <a:pt x="4601" y="1418"/>
                  </a:cubicBezTo>
                  <a:close/>
                  <a:moveTo>
                    <a:pt x="7121" y="757"/>
                  </a:moveTo>
                  <a:cubicBezTo>
                    <a:pt x="9799" y="757"/>
                    <a:pt x="12004" y="2930"/>
                    <a:pt x="12004" y="5640"/>
                  </a:cubicBezTo>
                  <a:lnTo>
                    <a:pt x="12004" y="6238"/>
                  </a:lnTo>
                  <a:cubicBezTo>
                    <a:pt x="11752" y="6112"/>
                    <a:pt x="11532" y="6018"/>
                    <a:pt x="11248" y="6018"/>
                  </a:cubicBezTo>
                  <a:lnTo>
                    <a:pt x="10902" y="6018"/>
                  </a:lnTo>
                  <a:cubicBezTo>
                    <a:pt x="8098" y="6018"/>
                    <a:pt x="5703" y="3907"/>
                    <a:pt x="5325" y="1103"/>
                  </a:cubicBezTo>
                  <a:cubicBezTo>
                    <a:pt x="5861" y="883"/>
                    <a:pt x="6491" y="757"/>
                    <a:pt x="7121" y="757"/>
                  </a:cubicBezTo>
                  <a:close/>
                  <a:moveTo>
                    <a:pt x="2994" y="6742"/>
                  </a:moveTo>
                  <a:lnTo>
                    <a:pt x="2994" y="8223"/>
                  </a:lnTo>
                  <a:cubicBezTo>
                    <a:pt x="2616" y="8223"/>
                    <a:pt x="2238" y="7971"/>
                    <a:pt x="2238" y="7436"/>
                  </a:cubicBezTo>
                  <a:cubicBezTo>
                    <a:pt x="2269" y="7058"/>
                    <a:pt x="2584" y="6742"/>
                    <a:pt x="2994" y="6742"/>
                  </a:cubicBezTo>
                  <a:close/>
                  <a:moveTo>
                    <a:pt x="11248" y="6742"/>
                  </a:moveTo>
                  <a:cubicBezTo>
                    <a:pt x="11658" y="6742"/>
                    <a:pt x="12004" y="7058"/>
                    <a:pt x="12004" y="7499"/>
                  </a:cubicBezTo>
                  <a:cubicBezTo>
                    <a:pt x="12004" y="7908"/>
                    <a:pt x="11658" y="8223"/>
                    <a:pt x="11248" y="8223"/>
                  </a:cubicBezTo>
                  <a:lnTo>
                    <a:pt x="11248" y="6742"/>
                  </a:lnTo>
                  <a:close/>
                  <a:moveTo>
                    <a:pt x="1828" y="8444"/>
                  </a:moveTo>
                  <a:cubicBezTo>
                    <a:pt x="2112" y="8790"/>
                    <a:pt x="2553" y="8979"/>
                    <a:pt x="3025" y="8979"/>
                  </a:cubicBezTo>
                  <a:cubicBezTo>
                    <a:pt x="3088" y="9830"/>
                    <a:pt x="3466" y="10681"/>
                    <a:pt x="4034" y="11311"/>
                  </a:cubicBezTo>
                  <a:cubicBezTo>
                    <a:pt x="3656" y="11752"/>
                    <a:pt x="3183" y="11972"/>
                    <a:pt x="2616" y="11972"/>
                  </a:cubicBezTo>
                  <a:cubicBezTo>
                    <a:pt x="1608" y="11972"/>
                    <a:pt x="789" y="11153"/>
                    <a:pt x="789" y="10113"/>
                  </a:cubicBezTo>
                  <a:cubicBezTo>
                    <a:pt x="789" y="9420"/>
                    <a:pt x="1198" y="8759"/>
                    <a:pt x="1828" y="8444"/>
                  </a:cubicBezTo>
                  <a:close/>
                  <a:moveTo>
                    <a:pt x="5042" y="2962"/>
                  </a:moveTo>
                  <a:cubicBezTo>
                    <a:pt x="5987" y="5073"/>
                    <a:pt x="8066" y="6616"/>
                    <a:pt x="10461" y="6774"/>
                  </a:cubicBezTo>
                  <a:lnTo>
                    <a:pt x="10461" y="8664"/>
                  </a:lnTo>
                  <a:cubicBezTo>
                    <a:pt x="10492" y="10492"/>
                    <a:pt x="8980" y="11972"/>
                    <a:pt x="7121" y="11972"/>
                  </a:cubicBezTo>
                  <a:cubicBezTo>
                    <a:pt x="5262" y="11972"/>
                    <a:pt x="3719" y="10460"/>
                    <a:pt x="3719" y="8633"/>
                  </a:cubicBezTo>
                  <a:lnTo>
                    <a:pt x="3719" y="5640"/>
                  </a:lnTo>
                  <a:cubicBezTo>
                    <a:pt x="3719" y="4600"/>
                    <a:pt x="4254" y="3592"/>
                    <a:pt x="5042" y="2962"/>
                  </a:cubicBezTo>
                  <a:close/>
                  <a:moveTo>
                    <a:pt x="7121" y="0"/>
                  </a:moveTo>
                  <a:cubicBezTo>
                    <a:pt x="5577" y="0"/>
                    <a:pt x="4191" y="631"/>
                    <a:pt x="3151" y="1670"/>
                  </a:cubicBezTo>
                  <a:cubicBezTo>
                    <a:pt x="2080" y="2710"/>
                    <a:pt x="1482" y="4128"/>
                    <a:pt x="1482" y="5640"/>
                  </a:cubicBezTo>
                  <a:lnTo>
                    <a:pt x="1482" y="7751"/>
                  </a:lnTo>
                  <a:cubicBezTo>
                    <a:pt x="568" y="8192"/>
                    <a:pt x="1" y="9105"/>
                    <a:pt x="1" y="10113"/>
                  </a:cubicBezTo>
                  <a:cubicBezTo>
                    <a:pt x="1" y="11594"/>
                    <a:pt x="1167" y="12728"/>
                    <a:pt x="2584" y="12728"/>
                  </a:cubicBezTo>
                  <a:cubicBezTo>
                    <a:pt x="3340" y="12728"/>
                    <a:pt x="4034" y="12413"/>
                    <a:pt x="4569" y="11846"/>
                  </a:cubicBezTo>
                  <a:cubicBezTo>
                    <a:pt x="5262" y="12413"/>
                    <a:pt x="6176" y="12728"/>
                    <a:pt x="7121" y="12728"/>
                  </a:cubicBezTo>
                  <a:cubicBezTo>
                    <a:pt x="8224" y="12728"/>
                    <a:pt x="9232" y="12287"/>
                    <a:pt x="10020" y="11500"/>
                  </a:cubicBezTo>
                  <a:cubicBezTo>
                    <a:pt x="10744" y="10838"/>
                    <a:pt x="11122" y="9924"/>
                    <a:pt x="11217" y="8979"/>
                  </a:cubicBezTo>
                  <a:cubicBezTo>
                    <a:pt x="12036" y="8979"/>
                    <a:pt x="12697" y="8318"/>
                    <a:pt x="12697" y="7499"/>
                  </a:cubicBezTo>
                  <a:lnTo>
                    <a:pt x="12697" y="5640"/>
                  </a:lnTo>
                  <a:cubicBezTo>
                    <a:pt x="12760" y="4128"/>
                    <a:pt x="12162" y="2710"/>
                    <a:pt x="11091" y="1670"/>
                  </a:cubicBezTo>
                  <a:cubicBezTo>
                    <a:pt x="10020" y="599"/>
                    <a:pt x="8602" y="0"/>
                    <a:pt x="7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60"/>
            <p:cNvSpPr/>
            <p:nvPr/>
          </p:nvSpPr>
          <p:spPr>
            <a:xfrm>
              <a:off x="-57446675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68"/>
                    <a:pt x="158" y="726"/>
                    <a:pt x="347" y="726"/>
                  </a:cubicBezTo>
                  <a:cubicBezTo>
                    <a:pt x="567" y="726"/>
                    <a:pt x="725" y="568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60"/>
            <p:cNvSpPr/>
            <p:nvPr/>
          </p:nvSpPr>
          <p:spPr>
            <a:xfrm>
              <a:off x="-57371850" y="207340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8"/>
                  </a:cubicBezTo>
                  <a:cubicBezTo>
                    <a:pt x="0" y="537"/>
                    <a:pt x="158" y="726"/>
                    <a:pt x="347" y="726"/>
                  </a:cubicBezTo>
                  <a:cubicBezTo>
                    <a:pt x="567" y="726"/>
                    <a:pt x="725" y="537"/>
                    <a:pt x="725" y="348"/>
                  </a:cubicBezTo>
                  <a:cubicBezTo>
                    <a:pt x="725" y="158"/>
                    <a:pt x="567" y="1"/>
                    <a:pt x="3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60"/>
            <p:cNvSpPr/>
            <p:nvPr/>
          </p:nvSpPr>
          <p:spPr>
            <a:xfrm>
              <a:off x="-57436450" y="2136625"/>
              <a:ext cx="72500" cy="29750"/>
            </a:xfrm>
            <a:custGeom>
              <a:avLst/>
              <a:gdLst/>
              <a:ahLst/>
              <a:cxnLst/>
              <a:rect l="l" t="t" r="r" b="b"/>
              <a:pathLst>
                <a:path w="2900" h="1190" extrusionOk="0">
                  <a:moveTo>
                    <a:pt x="387" y="0"/>
                  </a:moveTo>
                  <a:cubicBezTo>
                    <a:pt x="292" y="0"/>
                    <a:pt x="206" y="40"/>
                    <a:pt x="158" y="118"/>
                  </a:cubicBezTo>
                  <a:cubicBezTo>
                    <a:pt x="1" y="276"/>
                    <a:pt x="1" y="496"/>
                    <a:pt x="158" y="622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2"/>
                  </a:cubicBezTo>
                  <a:cubicBezTo>
                    <a:pt x="2899" y="465"/>
                    <a:pt x="2899" y="244"/>
                    <a:pt x="2742" y="118"/>
                  </a:cubicBezTo>
                  <a:cubicBezTo>
                    <a:pt x="2679" y="40"/>
                    <a:pt x="2592" y="0"/>
                    <a:pt x="2502" y="0"/>
                  </a:cubicBezTo>
                  <a:cubicBezTo>
                    <a:pt x="2411" y="0"/>
                    <a:pt x="2316" y="40"/>
                    <a:pt x="2238" y="118"/>
                  </a:cubicBezTo>
                  <a:cubicBezTo>
                    <a:pt x="2049" y="307"/>
                    <a:pt x="1734" y="433"/>
                    <a:pt x="1450" y="433"/>
                  </a:cubicBezTo>
                  <a:cubicBezTo>
                    <a:pt x="1167" y="433"/>
                    <a:pt x="851" y="307"/>
                    <a:pt x="662" y="118"/>
                  </a:cubicBezTo>
                  <a:cubicBezTo>
                    <a:pt x="584" y="40"/>
                    <a:pt x="481" y="0"/>
                    <a:pt x="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8" name="Google Shape;498;p60"/>
          <p:cNvCxnSpPr/>
          <p:nvPr/>
        </p:nvCxnSpPr>
        <p:spPr>
          <a:xfrm>
            <a:off x="1356338" y="4319725"/>
            <a:ext cx="26742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60"/>
          <p:cNvCxnSpPr/>
          <p:nvPr/>
        </p:nvCxnSpPr>
        <p:spPr>
          <a:xfrm>
            <a:off x="5219538" y="2414363"/>
            <a:ext cx="26742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60"/>
          <p:cNvSpPr txBox="1"/>
          <p:nvPr/>
        </p:nvSpPr>
        <p:spPr>
          <a:xfrm>
            <a:off x="2740832" y="1495105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23%</a:t>
            </a:r>
            <a:endParaRPr sz="36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01" name="Google Shape;501;p60"/>
          <p:cNvSpPr txBox="1"/>
          <p:nvPr/>
        </p:nvSpPr>
        <p:spPr>
          <a:xfrm>
            <a:off x="1356338" y="1495105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77%</a:t>
            </a:r>
            <a:endParaRPr sz="36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02" name="Google Shape;502;p60"/>
          <p:cNvSpPr txBox="1"/>
          <p:nvPr/>
        </p:nvSpPr>
        <p:spPr>
          <a:xfrm>
            <a:off x="1356338" y="3954325"/>
            <a:ext cx="12765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AGE</a:t>
            </a:r>
            <a:endParaRPr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3" name="Google Shape;503;p60"/>
          <p:cNvSpPr txBox="1"/>
          <p:nvPr/>
        </p:nvSpPr>
        <p:spPr>
          <a:xfrm>
            <a:off x="5219527" y="2037538"/>
            <a:ext cx="26010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AVERAGE INCOME PER CUSTOMER</a:t>
            </a:r>
            <a:endParaRPr dirty="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04" name="Google Shape;504;p60"/>
          <p:cNvSpPr txBox="1"/>
          <p:nvPr/>
        </p:nvSpPr>
        <p:spPr>
          <a:xfrm>
            <a:off x="1356338" y="3410275"/>
            <a:ext cx="1276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Under 25</a:t>
            </a:r>
            <a:endParaRPr sz="36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505" name="Google Shape;505;p60"/>
          <p:cNvSpPr txBox="1"/>
          <p:nvPr/>
        </p:nvSpPr>
        <p:spPr>
          <a:xfrm>
            <a:off x="5857863" y="1496588"/>
            <a:ext cx="2308500" cy="5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55,000$ </a:t>
            </a:r>
            <a:endParaRPr sz="3600" dirty="0">
              <a:solidFill>
                <a:schemeClr val="accen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506" name="Google Shape;506;p60"/>
          <p:cNvGrpSpPr/>
          <p:nvPr/>
        </p:nvGrpSpPr>
        <p:grpSpPr>
          <a:xfrm>
            <a:off x="2807781" y="2988874"/>
            <a:ext cx="1142626" cy="1142461"/>
            <a:chOff x="2543222" y="2802319"/>
            <a:chExt cx="492172" cy="492122"/>
          </a:xfrm>
        </p:grpSpPr>
        <p:sp>
          <p:nvSpPr>
            <p:cNvPr id="507" name="Google Shape;507;p60"/>
            <p:cNvSpPr/>
            <p:nvPr/>
          </p:nvSpPr>
          <p:spPr>
            <a:xfrm>
              <a:off x="2712955" y="2802319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4725" y="0"/>
                  </a:moveTo>
                  <a:cubicBezTo>
                    <a:pt x="3131" y="0"/>
                    <a:pt x="1537" y="250"/>
                    <a:pt x="0" y="750"/>
                  </a:cubicBezTo>
                  <a:lnTo>
                    <a:pt x="620" y="2667"/>
                  </a:lnTo>
                  <a:cubicBezTo>
                    <a:pt x="1920" y="2253"/>
                    <a:pt x="3274" y="2024"/>
                    <a:pt x="4629" y="2024"/>
                  </a:cubicBezTo>
                  <a:cubicBezTo>
                    <a:pt x="4662" y="2024"/>
                    <a:pt x="4696" y="2024"/>
                    <a:pt x="4729" y="2024"/>
                  </a:cubicBezTo>
                  <a:cubicBezTo>
                    <a:pt x="4764" y="2024"/>
                    <a:pt x="4798" y="2024"/>
                    <a:pt x="4833" y="2024"/>
                  </a:cubicBezTo>
                  <a:cubicBezTo>
                    <a:pt x="6186" y="2024"/>
                    <a:pt x="7516" y="2242"/>
                    <a:pt x="8803" y="2656"/>
                  </a:cubicBezTo>
                  <a:lnTo>
                    <a:pt x="9423" y="739"/>
                  </a:lnTo>
                  <a:cubicBezTo>
                    <a:pt x="7895" y="247"/>
                    <a:pt x="6310" y="0"/>
                    <a:pt x="472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0"/>
            <p:cNvSpPr/>
            <p:nvPr/>
          </p:nvSpPr>
          <p:spPr>
            <a:xfrm>
              <a:off x="2854917" y="2814237"/>
              <a:ext cx="133278" cy="108667"/>
            </a:xfrm>
            <a:custGeom>
              <a:avLst/>
              <a:gdLst/>
              <a:ahLst/>
              <a:cxnLst/>
              <a:rect l="l" t="t" r="r" b="b"/>
              <a:pathLst>
                <a:path w="8264" h="6738" extrusionOk="0">
                  <a:moveTo>
                    <a:pt x="631" y="0"/>
                  </a:moveTo>
                  <a:lnTo>
                    <a:pt x="0" y="1928"/>
                  </a:lnTo>
                  <a:cubicBezTo>
                    <a:pt x="2663" y="2789"/>
                    <a:pt x="4981" y="4465"/>
                    <a:pt x="6634" y="6737"/>
                  </a:cubicBezTo>
                  <a:lnTo>
                    <a:pt x="8264" y="5544"/>
                  </a:lnTo>
                  <a:cubicBezTo>
                    <a:pt x="6370" y="2938"/>
                    <a:pt x="3696" y="999"/>
                    <a:pt x="631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0"/>
            <p:cNvSpPr/>
            <p:nvPr/>
          </p:nvSpPr>
          <p:spPr>
            <a:xfrm>
              <a:off x="2961901" y="3048363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2537" y="1"/>
                  </a:moveTo>
                  <a:cubicBezTo>
                    <a:pt x="2537" y="2801"/>
                    <a:pt x="1653" y="5533"/>
                    <a:pt x="0" y="7794"/>
                  </a:cubicBezTo>
                  <a:lnTo>
                    <a:pt x="1630" y="8976"/>
                  </a:lnTo>
                  <a:cubicBezTo>
                    <a:pt x="3535" y="6371"/>
                    <a:pt x="4557" y="3226"/>
                    <a:pt x="4557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0"/>
            <p:cNvSpPr/>
            <p:nvPr/>
          </p:nvSpPr>
          <p:spPr>
            <a:xfrm>
              <a:off x="2590054" y="2814414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7621" y="0"/>
                  </a:moveTo>
                  <a:cubicBezTo>
                    <a:pt x="4557" y="1010"/>
                    <a:pt x="1894" y="2950"/>
                    <a:pt x="0" y="5555"/>
                  </a:cubicBezTo>
                  <a:lnTo>
                    <a:pt x="1630" y="6738"/>
                  </a:lnTo>
                  <a:cubicBezTo>
                    <a:pt x="3271" y="4477"/>
                    <a:pt x="5590" y="2789"/>
                    <a:pt x="8241" y="1929"/>
                  </a:cubicBezTo>
                  <a:lnTo>
                    <a:pt x="76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0"/>
            <p:cNvSpPr/>
            <p:nvPr/>
          </p:nvSpPr>
          <p:spPr>
            <a:xfrm>
              <a:off x="2961901" y="2903626"/>
              <a:ext cx="73493" cy="144760"/>
            </a:xfrm>
            <a:custGeom>
              <a:avLst/>
              <a:gdLst/>
              <a:ahLst/>
              <a:cxnLst/>
              <a:rect l="l" t="t" r="r" b="b"/>
              <a:pathLst>
                <a:path w="4557" h="8976" extrusionOk="0">
                  <a:moveTo>
                    <a:pt x="1630" y="1"/>
                  </a:moveTo>
                  <a:lnTo>
                    <a:pt x="0" y="1194"/>
                  </a:lnTo>
                  <a:cubicBezTo>
                    <a:pt x="1653" y="3455"/>
                    <a:pt x="2537" y="6175"/>
                    <a:pt x="2537" y="8976"/>
                  </a:cubicBezTo>
                  <a:lnTo>
                    <a:pt x="4545" y="8976"/>
                  </a:lnTo>
                  <a:cubicBezTo>
                    <a:pt x="4557" y="5751"/>
                    <a:pt x="3535" y="2606"/>
                    <a:pt x="163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0"/>
            <p:cNvSpPr/>
            <p:nvPr/>
          </p:nvSpPr>
          <p:spPr>
            <a:xfrm>
              <a:off x="2854917" y="3174037"/>
              <a:ext cx="133278" cy="108490"/>
            </a:xfrm>
            <a:custGeom>
              <a:avLst/>
              <a:gdLst/>
              <a:ahLst/>
              <a:cxnLst/>
              <a:rect l="l" t="t" r="r" b="b"/>
              <a:pathLst>
                <a:path w="8264" h="6727" extrusionOk="0">
                  <a:moveTo>
                    <a:pt x="6634" y="1"/>
                  </a:moveTo>
                  <a:cubicBezTo>
                    <a:pt x="4981" y="2262"/>
                    <a:pt x="2663" y="3949"/>
                    <a:pt x="0" y="4810"/>
                  </a:cubicBezTo>
                  <a:lnTo>
                    <a:pt x="620" y="6726"/>
                  </a:lnTo>
                  <a:cubicBezTo>
                    <a:pt x="3684" y="5728"/>
                    <a:pt x="6359" y="3788"/>
                    <a:pt x="8264" y="1183"/>
                  </a:cubicBezTo>
                  <a:lnTo>
                    <a:pt x="663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0"/>
            <p:cNvSpPr/>
            <p:nvPr/>
          </p:nvSpPr>
          <p:spPr>
            <a:xfrm>
              <a:off x="2543222" y="2903997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2904" y="0"/>
                  </a:moveTo>
                  <a:cubicBezTo>
                    <a:pt x="1010" y="2594"/>
                    <a:pt x="0" y="5739"/>
                    <a:pt x="0" y="8953"/>
                  </a:cubicBezTo>
                  <a:lnTo>
                    <a:pt x="2020" y="8953"/>
                  </a:lnTo>
                  <a:cubicBezTo>
                    <a:pt x="2020" y="6164"/>
                    <a:pt x="2893" y="3444"/>
                    <a:pt x="4534" y="1183"/>
                  </a:cubicBezTo>
                  <a:lnTo>
                    <a:pt x="2904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0"/>
            <p:cNvSpPr/>
            <p:nvPr/>
          </p:nvSpPr>
          <p:spPr>
            <a:xfrm>
              <a:off x="2712955" y="3251413"/>
              <a:ext cx="151969" cy="43028"/>
            </a:xfrm>
            <a:custGeom>
              <a:avLst/>
              <a:gdLst/>
              <a:ahLst/>
              <a:cxnLst/>
              <a:rect l="l" t="t" r="r" b="b"/>
              <a:pathLst>
                <a:path w="9423" h="2668" extrusionOk="0">
                  <a:moveTo>
                    <a:pt x="620" y="0"/>
                  </a:moveTo>
                  <a:lnTo>
                    <a:pt x="0" y="1917"/>
                  </a:lnTo>
                  <a:cubicBezTo>
                    <a:pt x="1537" y="2418"/>
                    <a:pt x="3131" y="2667"/>
                    <a:pt x="4725" y="2667"/>
                  </a:cubicBezTo>
                  <a:cubicBezTo>
                    <a:pt x="6310" y="2667"/>
                    <a:pt x="7895" y="2421"/>
                    <a:pt x="9423" y="1928"/>
                  </a:cubicBezTo>
                  <a:lnTo>
                    <a:pt x="8803" y="12"/>
                  </a:lnTo>
                  <a:cubicBezTo>
                    <a:pt x="7483" y="436"/>
                    <a:pt x="6118" y="643"/>
                    <a:pt x="4729" y="643"/>
                  </a:cubicBezTo>
                  <a:cubicBezTo>
                    <a:pt x="3340" y="643"/>
                    <a:pt x="1951" y="425"/>
                    <a:pt x="620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0"/>
            <p:cNvSpPr/>
            <p:nvPr/>
          </p:nvSpPr>
          <p:spPr>
            <a:xfrm>
              <a:off x="2590054" y="3173666"/>
              <a:ext cx="132907" cy="108667"/>
            </a:xfrm>
            <a:custGeom>
              <a:avLst/>
              <a:gdLst/>
              <a:ahLst/>
              <a:cxnLst/>
              <a:rect l="l" t="t" r="r" b="b"/>
              <a:pathLst>
                <a:path w="8241" h="6738" extrusionOk="0">
                  <a:moveTo>
                    <a:pt x="1630" y="1"/>
                  </a:moveTo>
                  <a:lnTo>
                    <a:pt x="0" y="1183"/>
                  </a:lnTo>
                  <a:cubicBezTo>
                    <a:pt x="1894" y="3788"/>
                    <a:pt x="4557" y="5728"/>
                    <a:pt x="7621" y="6738"/>
                  </a:cubicBezTo>
                  <a:lnTo>
                    <a:pt x="8241" y="4821"/>
                  </a:lnTo>
                  <a:cubicBezTo>
                    <a:pt x="5590" y="3949"/>
                    <a:pt x="3271" y="2262"/>
                    <a:pt x="1630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0"/>
            <p:cNvSpPr/>
            <p:nvPr/>
          </p:nvSpPr>
          <p:spPr>
            <a:xfrm>
              <a:off x="2543222" y="3048363"/>
              <a:ext cx="73122" cy="144390"/>
            </a:xfrm>
            <a:custGeom>
              <a:avLst/>
              <a:gdLst/>
              <a:ahLst/>
              <a:cxnLst/>
              <a:rect l="l" t="t" r="r" b="b"/>
              <a:pathLst>
                <a:path w="4534" h="8953" extrusionOk="0">
                  <a:moveTo>
                    <a:pt x="0" y="1"/>
                  </a:moveTo>
                  <a:cubicBezTo>
                    <a:pt x="0" y="3214"/>
                    <a:pt x="1010" y="6359"/>
                    <a:pt x="2904" y="8953"/>
                  </a:cubicBezTo>
                  <a:lnTo>
                    <a:pt x="4534" y="7771"/>
                  </a:lnTo>
                  <a:cubicBezTo>
                    <a:pt x="2904" y="5510"/>
                    <a:pt x="2020" y="2790"/>
                    <a:pt x="2020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60"/>
          <p:cNvSpPr txBox="1"/>
          <p:nvPr/>
        </p:nvSpPr>
        <p:spPr>
          <a:xfrm>
            <a:off x="1356338" y="2037538"/>
            <a:ext cx="26010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GENDER</a:t>
            </a:r>
            <a:endParaRPr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518" name="Google Shape;518;p60"/>
          <p:cNvGrpSpPr/>
          <p:nvPr/>
        </p:nvGrpSpPr>
        <p:grpSpPr>
          <a:xfrm>
            <a:off x="5244185" y="1592776"/>
            <a:ext cx="348568" cy="348541"/>
            <a:chOff x="-66165478" y="1914325"/>
            <a:chExt cx="316650" cy="316625"/>
          </a:xfrm>
        </p:grpSpPr>
        <p:sp>
          <p:nvSpPr>
            <p:cNvPr id="519" name="Google Shape;519;p60"/>
            <p:cNvSpPr/>
            <p:nvPr/>
          </p:nvSpPr>
          <p:spPr>
            <a:xfrm>
              <a:off x="-66058353" y="1949750"/>
              <a:ext cx="103175" cy="247350"/>
            </a:xfrm>
            <a:custGeom>
              <a:avLst/>
              <a:gdLst/>
              <a:ahLst/>
              <a:cxnLst/>
              <a:rect l="l" t="t" r="r" b="b"/>
              <a:pathLst>
                <a:path w="4127" h="9894" extrusionOk="0">
                  <a:moveTo>
                    <a:pt x="2048" y="1"/>
                  </a:moveTo>
                  <a:cubicBezTo>
                    <a:pt x="1859" y="1"/>
                    <a:pt x="1638" y="190"/>
                    <a:pt x="1638" y="379"/>
                  </a:cubicBezTo>
                  <a:lnTo>
                    <a:pt x="1638" y="851"/>
                  </a:lnTo>
                  <a:cubicBezTo>
                    <a:pt x="725" y="1040"/>
                    <a:pt x="0" y="1891"/>
                    <a:pt x="0" y="2868"/>
                  </a:cubicBezTo>
                  <a:cubicBezTo>
                    <a:pt x="0" y="3970"/>
                    <a:pt x="977" y="4632"/>
                    <a:pt x="1827" y="5262"/>
                  </a:cubicBezTo>
                  <a:cubicBezTo>
                    <a:pt x="2552" y="5829"/>
                    <a:pt x="3308" y="6333"/>
                    <a:pt x="3308" y="6995"/>
                  </a:cubicBezTo>
                  <a:cubicBezTo>
                    <a:pt x="3308" y="7656"/>
                    <a:pt x="2772" y="8255"/>
                    <a:pt x="2079" y="8255"/>
                  </a:cubicBezTo>
                  <a:cubicBezTo>
                    <a:pt x="1418" y="8255"/>
                    <a:pt x="851" y="7688"/>
                    <a:pt x="851" y="6995"/>
                  </a:cubicBezTo>
                  <a:cubicBezTo>
                    <a:pt x="851" y="6774"/>
                    <a:pt x="662" y="6617"/>
                    <a:pt x="441" y="6617"/>
                  </a:cubicBezTo>
                  <a:cubicBezTo>
                    <a:pt x="189" y="6617"/>
                    <a:pt x="32" y="6806"/>
                    <a:pt x="32" y="6995"/>
                  </a:cubicBezTo>
                  <a:cubicBezTo>
                    <a:pt x="32" y="7971"/>
                    <a:pt x="756" y="8854"/>
                    <a:pt x="1701" y="9011"/>
                  </a:cubicBezTo>
                  <a:lnTo>
                    <a:pt x="1701" y="9484"/>
                  </a:lnTo>
                  <a:cubicBezTo>
                    <a:pt x="1701" y="9704"/>
                    <a:pt x="1890" y="9893"/>
                    <a:pt x="2079" y="9893"/>
                  </a:cubicBezTo>
                  <a:cubicBezTo>
                    <a:pt x="2268" y="9893"/>
                    <a:pt x="2489" y="9704"/>
                    <a:pt x="2489" y="9484"/>
                  </a:cubicBezTo>
                  <a:lnTo>
                    <a:pt x="2489" y="9011"/>
                  </a:lnTo>
                  <a:cubicBezTo>
                    <a:pt x="3434" y="8791"/>
                    <a:pt x="4127" y="7971"/>
                    <a:pt x="4127" y="6995"/>
                  </a:cubicBezTo>
                  <a:cubicBezTo>
                    <a:pt x="4127" y="5892"/>
                    <a:pt x="3151" y="5231"/>
                    <a:pt x="2331" y="4600"/>
                  </a:cubicBezTo>
                  <a:cubicBezTo>
                    <a:pt x="1575" y="4033"/>
                    <a:pt x="819" y="3529"/>
                    <a:pt x="819" y="2868"/>
                  </a:cubicBezTo>
                  <a:cubicBezTo>
                    <a:pt x="788" y="2143"/>
                    <a:pt x="1386" y="1607"/>
                    <a:pt x="2048" y="1607"/>
                  </a:cubicBezTo>
                  <a:cubicBezTo>
                    <a:pt x="2709" y="1607"/>
                    <a:pt x="3277" y="2143"/>
                    <a:pt x="3277" y="2868"/>
                  </a:cubicBezTo>
                  <a:cubicBezTo>
                    <a:pt x="3277" y="3088"/>
                    <a:pt x="3466" y="3246"/>
                    <a:pt x="3686" y="3246"/>
                  </a:cubicBezTo>
                  <a:cubicBezTo>
                    <a:pt x="3938" y="3246"/>
                    <a:pt x="4096" y="3057"/>
                    <a:pt x="4096" y="2868"/>
                  </a:cubicBezTo>
                  <a:cubicBezTo>
                    <a:pt x="4096" y="1891"/>
                    <a:pt x="3371" y="1009"/>
                    <a:pt x="2426" y="851"/>
                  </a:cubicBezTo>
                  <a:lnTo>
                    <a:pt x="2426" y="379"/>
                  </a:lnTo>
                  <a:cubicBezTo>
                    <a:pt x="2426" y="158"/>
                    <a:pt x="2237" y="1"/>
                    <a:pt x="2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60"/>
            <p:cNvSpPr/>
            <p:nvPr/>
          </p:nvSpPr>
          <p:spPr>
            <a:xfrm>
              <a:off x="-66165478" y="1914325"/>
              <a:ext cx="316650" cy="316625"/>
            </a:xfrm>
            <a:custGeom>
              <a:avLst/>
              <a:gdLst/>
              <a:ahLst/>
              <a:cxnLst/>
              <a:rect l="l" t="t" r="r" b="b"/>
              <a:pathLst>
                <a:path w="12666" h="12665" extrusionOk="0">
                  <a:moveTo>
                    <a:pt x="6333" y="819"/>
                  </a:moveTo>
                  <a:cubicBezTo>
                    <a:pt x="9357" y="819"/>
                    <a:pt x="11846" y="3308"/>
                    <a:pt x="11846" y="6332"/>
                  </a:cubicBezTo>
                  <a:cubicBezTo>
                    <a:pt x="11846" y="9357"/>
                    <a:pt x="9357" y="11846"/>
                    <a:pt x="6333" y="11846"/>
                  </a:cubicBezTo>
                  <a:cubicBezTo>
                    <a:pt x="3308" y="11846"/>
                    <a:pt x="819" y="9357"/>
                    <a:pt x="819" y="6332"/>
                  </a:cubicBezTo>
                  <a:cubicBezTo>
                    <a:pt x="819" y="3308"/>
                    <a:pt x="3308" y="819"/>
                    <a:pt x="6333" y="819"/>
                  </a:cubicBezTo>
                  <a:close/>
                  <a:moveTo>
                    <a:pt x="6333" y="0"/>
                  </a:moveTo>
                  <a:cubicBezTo>
                    <a:pt x="2836" y="0"/>
                    <a:pt x="0" y="2835"/>
                    <a:pt x="0" y="6332"/>
                  </a:cubicBezTo>
                  <a:cubicBezTo>
                    <a:pt x="0" y="9830"/>
                    <a:pt x="2836" y="12665"/>
                    <a:pt x="6333" y="12665"/>
                  </a:cubicBezTo>
                  <a:cubicBezTo>
                    <a:pt x="9830" y="12665"/>
                    <a:pt x="12665" y="9830"/>
                    <a:pt x="12665" y="6332"/>
                  </a:cubicBezTo>
                  <a:cubicBezTo>
                    <a:pt x="12665" y="2835"/>
                    <a:pt x="9830" y="0"/>
                    <a:pt x="6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Why Market Needs Our Product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52" name="Google Shape;452;p58"/>
          <p:cNvSpPr txBox="1">
            <a:spLocks noGrp="1"/>
          </p:cNvSpPr>
          <p:nvPr>
            <p:ph type="title" idx="2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MISSION</a:t>
            </a:r>
            <a:br>
              <a:rPr lang="en" dirty="0"/>
            </a:br>
            <a:r>
              <a:rPr lang="en" dirty="0"/>
              <a:t>STATEMENT</a:t>
            </a:r>
            <a:endParaRPr dirty="0"/>
          </a:p>
        </p:txBody>
      </p:sp>
      <p:sp>
        <p:nvSpPr>
          <p:cNvPr id="321" name="Google Shape;321;p43"/>
          <p:cNvSpPr txBox="1">
            <a:spLocks noGrp="1"/>
          </p:cNvSpPr>
          <p:nvPr>
            <p:ph type="subTitle" idx="1"/>
          </p:nvPr>
        </p:nvSpPr>
        <p:spPr>
          <a:xfrm flipH="1">
            <a:off x="47922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To create low-fee and gas-free marketplace with the broadest range of NFT categories.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2AD739-A6E3-47E7-8FB2-8E828D504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Uniqueness of NFT SEAROCK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A1B40-ABEA-426D-A286-C6C172A58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7591" y="1037004"/>
            <a:ext cx="2290581" cy="3581400"/>
          </a:xfrm>
        </p:spPr>
        <p:txBody>
          <a:bodyPr/>
          <a:lstStyle/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/>
              <a:t>One of the first marketplace to employ multi-chain platform and thus offer individuals gas-free trading experience.</a:t>
            </a:r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/>
              <a:t>One of the first marketplaces to offer wide range of NFT from digital to physical.</a:t>
            </a:r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/>
              <a:t>First NFT Marketplace to launch its own Fashion Company.</a:t>
            </a:r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33350" indent="0">
              <a:buNone/>
            </a:pPr>
            <a:endParaRPr lang="en-US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615CDA1E-95D3-2045-A169-91ABD391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4" t="21879" r="11115" b="17065"/>
          <a:stretch/>
        </p:blipFill>
        <p:spPr>
          <a:xfrm>
            <a:off x="4272986" y="1284816"/>
            <a:ext cx="3465688" cy="276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96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6"/>
          <p:cNvSpPr txBox="1">
            <a:spLocks noGrp="1"/>
          </p:cNvSpPr>
          <p:nvPr>
            <p:ph type="ctrTitle"/>
          </p:nvPr>
        </p:nvSpPr>
        <p:spPr>
          <a:xfrm>
            <a:off x="900754" y="544977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COMPETITION ANALYSIS</a:t>
            </a:r>
            <a:endParaRPr dirty="0"/>
          </a:p>
        </p:txBody>
      </p:sp>
      <p:graphicFrame>
        <p:nvGraphicFramePr>
          <p:cNvPr id="584" name="Google Shape;584;p66"/>
          <p:cNvGraphicFramePr/>
          <p:nvPr>
            <p:extLst>
              <p:ext uri="{D42A27DB-BD31-4B8C-83A1-F6EECF244321}">
                <p14:modId xmlns:p14="http://schemas.microsoft.com/office/powerpoint/2010/main" val="474491495"/>
              </p:ext>
            </p:extLst>
          </p:nvPr>
        </p:nvGraphicFramePr>
        <p:xfrm>
          <a:off x="2696901" y="1310448"/>
          <a:ext cx="4105553" cy="3189000"/>
        </p:xfrm>
        <a:graphic>
          <a:graphicData uri="http://schemas.openxmlformats.org/drawingml/2006/table">
            <a:tbl>
              <a:tblPr>
                <a:noFill/>
                <a:tableStyleId>{038AF96E-368F-425D-8CA9-4809FFA64F0F}</a:tableStyleId>
              </a:tblPr>
              <a:tblGrid>
                <a:gridCol w="10310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CryptoPunks</a:t>
                      </a:r>
                      <a:endParaRPr dirty="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OpenSea</a:t>
                      </a:r>
                      <a:endParaRPr dirty="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Axie</a:t>
                      </a:r>
                      <a:r>
                        <a:rPr lang="en-US" dirty="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 Infinity</a:t>
                      </a:r>
                      <a:endParaRPr dirty="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accen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SEAROCK</a:t>
                      </a:r>
                      <a:endParaRPr dirty="0">
                        <a:solidFill>
                          <a:schemeClr val="accen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6" name="Google Shape;596;p66"/>
          <p:cNvSpPr/>
          <p:nvPr/>
        </p:nvSpPr>
        <p:spPr>
          <a:xfrm>
            <a:off x="3185283" y="2567762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598" name="Google Shape;598;p66"/>
          <p:cNvSpPr/>
          <p:nvPr/>
        </p:nvSpPr>
        <p:spPr>
          <a:xfrm>
            <a:off x="4225852" y="2567762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599" name="Google Shape;599;p66"/>
          <p:cNvSpPr/>
          <p:nvPr/>
        </p:nvSpPr>
        <p:spPr>
          <a:xfrm>
            <a:off x="5266482" y="2567762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00" name="Google Shape;600;p66"/>
          <p:cNvSpPr/>
          <p:nvPr/>
        </p:nvSpPr>
        <p:spPr>
          <a:xfrm>
            <a:off x="6280937" y="2567762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01" name="Google Shape;601;p66"/>
          <p:cNvSpPr/>
          <p:nvPr/>
        </p:nvSpPr>
        <p:spPr>
          <a:xfrm>
            <a:off x="5232231" y="4152550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02" name="Google Shape;602;p66"/>
          <p:cNvSpPr/>
          <p:nvPr/>
        </p:nvSpPr>
        <p:spPr>
          <a:xfrm>
            <a:off x="3195812" y="4158281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03" name="Google Shape;603;p66"/>
          <p:cNvSpPr/>
          <p:nvPr/>
        </p:nvSpPr>
        <p:spPr>
          <a:xfrm>
            <a:off x="3195812" y="3616525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04" name="Google Shape;604;p66"/>
          <p:cNvSpPr/>
          <p:nvPr/>
        </p:nvSpPr>
        <p:spPr>
          <a:xfrm>
            <a:off x="3195812" y="2037837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</a:endParaRPr>
          </a:p>
        </p:txBody>
      </p:sp>
      <p:sp>
        <p:nvSpPr>
          <p:cNvPr id="605" name="Google Shape;605;p66"/>
          <p:cNvSpPr/>
          <p:nvPr/>
        </p:nvSpPr>
        <p:spPr>
          <a:xfrm>
            <a:off x="5266482" y="2045603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06" name="Google Shape;606;p66"/>
          <p:cNvSpPr/>
          <p:nvPr/>
        </p:nvSpPr>
        <p:spPr>
          <a:xfrm>
            <a:off x="6296948" y="3616525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07" name="Google Shape;607;p66"/>
          <p:cNvSpPr/>
          <p:nvPr/>
        </p:nvSpPr>
        <p:spPr>
          <a:xfrm>
            <a:off x="5266482" y="3624290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08" name="Google Shape;608;p66"/>
          <p:cNvSpPr/>
          <p:nvPr/>
        </p:nvSpPr>
        <p:spPr>
          <a:xfrm>
            <a:off x="6296948" y="4096682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</a:endParaRPr>
          </a:p>
        </p:txBody>
      </p:sp>
      <p:sp>
        <p:nvSpPr>
          <p:cNvPr id="609" name="Google Shape;609;p66"/>
          <p:cNvSpPr/>
          <p:nvPr/>
        </p:nvSpPr>
        <p:spPr>
          <a:xfrm>
            <a:off x="4236381" y="3088266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10" name="Google Shape;610;p66"/>
          <p:cNvSpPr/>
          <p:nvPr/>
        </p:nvSpPr>
        <p:spPr>
          <a:xfrm>
            <a:off x="3185283" y="3096031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11" name="Google Shape;611;p66"/>
          <p:cNvSpPr/>
          <p:nvPr/>
        </p:nvSpPr>
        <p:spPr>
          <a:xfrm>
            <a:off x="4225852" y="3624290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13" name="Google Shape;613;p66"/>
          <p:cNvSpPr/>
          <p:nvPr/>
        </p:nvSpPr>
        <p:spPr>
          <a:xfrm>
            <a:off x="6280937" y="2045603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614" name="Google Shape;614;p66"/>
          <p:cNvSpPr/>
          <p:nvPr/>
        </p:nvSpPr>
        <p:spPr>
          <a:xfrm>
            <a:off x="6280937" y="3096031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51976D-0941-4D00-A697-7B796F9321ED}"/>
              </a:ext>
            </a:extLst>
          </p:cNvPr>
          <p:cNvSpPr txBox="1"/>
          <p:nvPr/>
        </p:nvSpPr>
        <p:spPr>
          <a:xfrm>
            <a:off x="1615631" y="1947581"/>
            <a:ext cx="1562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Gas-Free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E21DB5-CFD8-4334-8DFF-FD0F6FE4BA81}"/>
              </a:ext>
            </a:extLst>
          </p:cNvPr>
          <p:cNvSpPr txBox="1"/>
          <p:nvPr/>
        </p:nvSpPr>
        <p:spPr>
          <a:xfrm>
            <a:off x="604371" y="2423371"/>
            <a:ext cx="2397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Low Transaction Fees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AAC36A-B5A0-4427-84DD-CD3D089ED762}"/>
              </a:ext>
            </a:extLst>
          </p:cNvPr>
          <p:cNvSpPr txBox="1"/>
          <p:nvPr/>
        </p:nvSpPr>
        <p:spPr>
          <a:xfrm>
            <a:off x="1204691" y="2943983"/>
            <a:ext cx="1880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Fashion-Heavy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089C44-5331-4C2F-BC78-5E9A174F6902}"/>
              </a:ext>
            </a:extLst>
          </p:cNvPr>
          <p:cNvSpPr txBox="1"/>
          <p:nvPr/>
        </p:nvSpPr>
        <p:spPr>
          <a:xfrm>
            <a:off x="775505" y="3474094"/>
            <a:ext cx="2213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Wide Range of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NFts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429D9-9790-4AD8-A3F9-0F5526E90608}"/>
              </a:ext>
            </a:extLst>
          </p:cNvPr>
          <p:cNvSpPr txBox="1"/>
          <p:nvPr/>
        </p:nvSpPr>
        <p:spPr>
          <a:xfrm>
            <a:off x="942661" y="4007156"/>
            <a:ext cx="1880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Own Fashion Firm</a:t>
            </a:r>
          </a:p>
        </p:txBody>
      </p:sp>
      <p:sp>
        <p:nvSpPr>
          <p:cNvPr id="40" name="Google Shape;605;p66">
            <a:extLst>
              <a:ext uri="{FF2B5EF4-FFF2-40B4-BE49-F238E27FC236}">
                <a16:creationId xmlns:a16="http://schemas.microsoft.com/office/drawing/2014/main" id="{49F50EE4-2EEA-48DC-9E2B-DAF575DE9CA2}"/>
              </a:ext>
            </a:extLst>
          </p:cNvPr>
          <p:cNvSpPr/>
          <p:nvPr/>
        </p:nvSpPr>
        <p:spPr>
          <a:xfrm rot="199953">
            <a:off x="4209884" y="2152967"/>
            <a:ext cx="153089" cy="111736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7" name="Google Shape;601;p66">
            <a:extLst>
              <a:ext uri="{FF2B5EF4-FFF2-40B4-BE49-F238E27FC236}">
                <a16:creationId xmlns:a16="http://schemas.microsoft.com/office/drawing/2014/main" id="{CFE5FAE2-DDE8-4C3C-A5CE-25898E3BFF93}"/>
              </a:ext>
            </a:extLst>
          </p:cNvPr>
          <p:cNvSpPr/>
          <p:nvPr/>
        </p:nvSpPr>
        <p:spPr>
          <a:xfrm>
            <a:off x="4236380" y="4152550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48" name="Google Shape;601;p66">
            <a:extLst>
              <a:ext uri="{FF2B5EF4-FFF2-40B4-BE49-F238E27FC236}">
                <a16:creationId xmlns:a16="http://schemas.microsoft.com/office/drawing/2014/main" id="{88D319CA-5A5B-429A-ACFB-FAF9081A16BC}"/>
              </a:ext>
            </a:extLst>
          </p:cNvPr>
          <p:cNvSpPr/>
          <p:nvPr/>
        </p:nvSpPr>
        <p:spPr>
          <a:xfrm>
            <a:off x="5278912" y="3088260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35D74"/>
              </a:solidFill>
            </a:endParaRPr>
          </a:p>
        </p:txBody>
      </p:sp>
      <p:sp>
        <p:nvSpPr>
          <p:cNvPr id="30" name="Google Shape;604;p66">
            <a:extLst>
              <a:ext uri="{FF2B5EF4-FFF2-40B4-BE49-F238E27FC236}">
                <a16:creationId xmlns:a16="http://schemas.microsoft.com/office/drawing/2014/main" id="{3FD626D3-3A16-0343-B174-DFD4E1630AD5}"/>
              </a:ext>
            </a:extLst>
          </p:cNvPr>
          <p:cNvSpPr/>
          <p:nvPr/>
        </p:nvSpPr>
        <p:spPr>
          <a:xfrm>
            <a:off x="5258042" y="2039765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</a:endParaRPr>
          </a:p>
        </p:txBody>
      </p:sp>
      <p:sp>
        <p:nvSpPr>
          <p:cNvPr id="31" name="Google Shape;604;p66">
            <a:extLst>
              <a:ext uri="{FF2B5EF4-FFF2-40B4-BE49-F238E27FC236}">
                <a16:creationId xmlns:a16="http://schemas.microsoft.com/office/drawing/2014/main" id="{874FEB9D-6B8F-6B44-8B26-9110AFC02252}"/>
              </a:ext>
            </a:extLst>
          </p:cNvPr>
          <p:cNvSpPr/>
          <p:nvPr/>
        </p:nvSpPr>
        <p:spPr>
          <a:xfrm>
            <a:off x="4218240" y="2550985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</a:endParaRPr>
          </a:p>
        </p:txBody>
      </p:sp>
      <p:sp>
        <p:nvSpPr>
          <p:cNvPr id="32" name="Google Shape;604;p66">
            <a:extLst>
              <a:ext uri="{FF2B5EF4-FFF2-40B4-BE49-F238E27FC236}">
                <a16:creationId xmlns:a16="http://schemas.microsoft.com/office/drawing/2014/main" id="{5033BC0C-1999-474C-8322-0FAD52B106D7}"/>
              </a:ext>
            </a:extLst>
          </p:cNvPr>
          <p:cNvSpPr/>
          <p:nvPr/>
        </p:nvSpPr>
        <p:spPr>
          <a:xfrm>
            <a:off x="3190018" y="2564490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</a:endParaRPr>
          </a:p>
        </p:txBody>
      </p:sp>
      <p:sp>
        <p:nvSpPr>
          <p:cNvPr id="33" name="Google Shape;604;p66">
            <a:extLst>
              <a:ext uri="{FF2B5EF4-FFF2-40B4-BE49-F238E27FC236}">
                <a16:creationId xmlns:a16="http://schemas.microsoft.com/office/drawing/2014/main" id="{14DD6BC4-3BB2-4B41-A144-9AE36F88D248}"/>
              </a:ext>
            </a:extLst>
          </p:cNvPr>
          <p:cNvSpPr/>
          <p:nvPr/>
        </p:nvSpPr>
        <p:spPr>
          <a:xfrm>
            <a:off x="4198940" y="2033989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D0A5AF-A70C-0A44-9FF0-770D5CEB5668}"/>
              </a:ext>
            </a:extLst>
          </p:cNvPr>
          <p:cNvSpPr/>
          <p:nvPr/>
        </p:nvSpPr>
        <p:spPr>
          <a:xfrm>
            <a:off x="4062716" y="2170919"/>
            <a:ext cx="332279" cy="1538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E"/>
          </a:p>
        </p:txBody>
      </p:sp>
      <p:sp>
        <p:nvSpPr>
          <p:cNvPr id="35" name="Google Shape;604;p66">
            <a:extLst>
              <a:ext uri="{FF2B5EF4-FFF2-40B4-BE49-F238E27FC236}">
                <a16:creationId xmlns:a16="http://schemas.microsoft.com/office/drawing/2014/main" id="{FCB4D047-6156-5444-9A8A-547F5A390321}"/>
              </a:ext>
            </a:extLst>
          </p:cNvPr>
          <p:cNvSpPr/>
          <p:nvPr/>
        </p:nvSpPr>
        <p:spPr>
          <a:xfrm>
            <a:off x="3191946" y="3087281"/>
            <a:ext cx="132031" cy="127267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/>
          <p:cNvPicPr preferRelativeResize="0"/>
          <p:nvPr/>
        </p:nvPicPr>
        <p:blipFill rotWithShape="1">
          <a:blip r:embed="rId3">
            <a:alphaModFix/>
          </a:blip>
          <a:srcRect t="31282" b="1630"/>
          <a:stretch/>
        </p:blipFill>
        <p:spPr>
          <a:xfrm>
            <a:off x="0" y="1276200"/>
            <a:ext cx="9144005" cy="386692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1"/>
          <p:cNvSpPr/>
          <p:nvPr/>
        </p:nvSpPr>
        <p:spPr>
          <a:xfrm flipH="1">
            <a:off x="500" y="1276704"/>
            <a:ext cx="9144000" cy="38667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1"/>
          <p:cNvSpPr/>
          <p:nvPr/>
        </p:nvSpPr>
        <p:spPr>
          <a:xfrm>
            <a:off x="-150" y="1276200"/>
            <a:ext cx="9144000" cy="38667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8275"/>
              </a:solidFill>
            </a:endParaRPr>
          </a:p>
        </p:txBody>
      </p:sp>
      <p:sp>
        <p:nvSpPr>
          <p:cNvPr id="287" name="Google Shape;287;p41"/>
          <p:cNvSpPr/>
          <p:nvPr/>
        </p:nvSpPr>
        <p:spPr>
          <a:xfrm flipH="1">
            <a:off x="-150" y="945650"/>
            <a:ext cx="178500" cy="2226600"/>
          </a:xfrm>
          <a:prstGeom prst="rect">
            <a:avLst/>
          </a:prstGeom>
          <a:solidFill>
            <a:srgbClr val="FF0000">
              <a:alpha val="534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D5D5"/>
              </a:solidFill>
              <a:highlight>
                <a:srgbClr val="FF0000"/>
              </a:highlight>
            </a:endParaRPr>
          </a:p>
        </p:txBody>
      </p:sp>
      <p:sp>
        <p:nvSpPr>
          <p:cNvPr id="288" name="Google Shape;288;p41"/>
          <p:cNvSpPr txBox="1">
            <a:spLocks noGrp="1"/>
          </p:cNvSpPr>
          <p:nvPr>
            <p:ph type="ctrTitle" idx="9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89" name="Google Shape;289;p41"/>
          <p:cNvSpPr txBox="1">
            <a:spLocks noGrp="1"/>
          </p:cNvSpPr>
          <p:nvPr>
            <p:ph type="ctrTitle"/>
          </p:nvPr>
        </p:nvSpPr>
        <p:spPr>
          <a:xfrm>
            <a:off x="1716225" y="2084233"/>
            <a:ext cx="2056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Severity of the Problem</a:t>
            </a:r>
            <a:endParaRPr dirty="0"/>
          </a:p>
        </p:txBody>
      </p:sp>
      <p:sp>
        <p:nvSpPr>
          <p:cNvPr id="290" name="Google Shape;290;p41"/>
          <p:cNvSpPr txBox="1">
            <a:spLocks noGrp="1"/>
          </p:cNvSpPr>
          <p:nvPr>
            <p:ph type="subTitle" idx="1"/>
          </p:nvPr>
        </p:nvSpPr>
        <p:spPr>
          <a:xfrm>
            <a:off x="1724559" y="2565492"/>
            <a:ext cx="2056500" cy="6067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Unmet NFT marketplace needs.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91" name="Google Shape;291;p41"/>
          <p:cNvSpPr txBox="1">
            <a:spLocks noGrp="1"/>
          </p:cNvSpPr>
          <p:nvPr>
            <p:ph type="ctrTitle" idx="2"/>
          </p:nvPr>
        </p:nvSpPr>
        <p:spPr>
          <a:xfrm>
            <a:off x="4035627" y="2005725"/>
            <a:ext cx="2056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Market Size</a:t>
            </a:r>
            <a:endParaRPr dirty="0"/>
          </a:p>
        </p:txBody>
      </p:sp>
      <p:sp>
        <p:nvSpPr>
          <p:cNvPr id="292" name="Google Shape;292;p41"/>
          <p:cNvSpPr txBox="1">
            <a:spLocks noGrp="1"/>
          </p:cNvSpPr>
          <p:nvPr>
            <p:ph type="subTitle" idx="3"/>
          </p:nvPr>
        </p:nvSpPr>
        <p:spPr>
          <a:xfrm>
            <a:off x="4030270" y="2515000"/>
            <a:ext cx="2251303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Overview of The Market Sizes by NFT Marketplace type</a:t>
            </a:r>
            <a:endParaRPr dirty="0"/>
          </a:p>
        </p:txBody>
      </p:sp>
      <p:sp>
        <p:nvSpPr>
          <p:cNvPr id="293" name="Google Shape;293;p41"/>
          <p:cNvSpPr txBox="1">
            <a:spLocks noGrp="1"/>
          </p:cNvSpPr>
          <p:nvPr>
            <p:ph type="title" idx="4"/>
          </p:nvPr>
        </p:nvSpPr>
        <p:spPr>
          <a:xfrm>
            <a:off x="4038008" y="1435240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94" name="Google Shape;294;p41"/>
          <p:cNvSpPr txBox="1">
            <a:spLocks noGrp="1"/>
          </p:cNvSpPr>
          <p:nvPr>
            <p:ph type="ctrTitle" idx="5"/>
          </p:nvPr>
        </p:nvSpPr>
        <p:spPr>
          <a:xfrm>
            <a:off x="6324667" y="2083890"/>
            <a:ext cx="2056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Existing Solutions on The Market</a:t>
            </a:r>
            <a:endParaRPr dirty="0"/>
          </a:p>
        </p:txBody>
      </p:sp>
      <p:sp>
        <p:nvSpPr>
          <p:cNvPr id="295" name="Google Shape;295;p41"/>
          <p:cNvSpPr txBox="1">
            <a:spLocks noGrp="1"/>
          </p:cNvSpPr>
          <p:nvPr>
            <p:ph type="subTitle" idx="6"/>
          </p:nvPr>
        </p:nvSpPr>
        <p:spPr>
          <a:xfrm>
            <a:off x="6328239" y="2627316"/>
            <a:ext cx="20565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Overview of Key Competitors</a:t>
            </a:r>
            <a:endParaRPr dirty="0"/>
          </a:p>
        </p:txBody>
      </p:sp>
      <p:sp>
        <p:nvSpPr>
          <p:cNvPr id="296" name="Google Shape;296;p41"/>
          <p:cNvSpPr txBox="1">
            <a:spLocks noGrp="1"/>
          </p:cNvSpPr>
          <p:nvPr>
            <p:ph type="title" idx="7"/>
          </p:nvPr>
        </p:nvSpPr>
        <p:spPr>
          <a:xfrm>
            <a:off x="6307400" y="1470628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97" name="Google Shape;297;p41"/>
          <p:cNvSpPr txBox="1">
            <a:spLocks noGrp="1"/>
          </p:cNvSpPr>
          <p:nvPr>
            <p:ph type="title" idx="8"/>
          </p:nvPr>
        </p:nvSpPr>
        <p:spPr>
          <a:xfrm>
            <a:off x="1703725" y="1435240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98" name="Google Shape;298;p41"/>
          <p:cNvCxnSpPr/>
          <p:nvPr/>
        </p:nvCxnSpPr>
        <p:spPr>
          <a:xfrm rot="10800000">
            <a:off x="1654675" y="1276800"/>
            <a:ext cx="0" cy="3866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41"/>
          <p:cNvCxnSpPr/>
          <p:nvPr/>
        </p:nvCxnSpPr>
        <p:spPr>
          <a:xfrm rot="10800000">
            <a:off x="3968125" y="1276800"/>
            <a:ext cx="0" cy="3866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41"/>
          <p:cNvCxnSpPr/>
          <p:nvPr/>
        </p:nvCxnSpPr>
        <p:spPr>
          <a:xfrm rot="10800000">
            <a:off x="6258550" y="1276800"/>
            <a:ext cx="0" cy="386670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41"/>
          <p:cNvSpPr txBox="1">
            <a:spLocks noGrp="1"/>
          </p:cNvSpPr>
          <p:nvPr>
            <p:ph type="ctrTitle" idx="13"/>
          </p:nvPr>
        </p:nvSpPr>
        <p:spPr>
          <a:xfrm>
            <a:off x="1720988" y="3752933"/>
            <a:ext cx="2056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Market Needs Our Product</a:t>
            </a:r>
            <a:endParaRPr dirty="0"/>
          </a:p>
        </p:txBody>
      </p:sp>
      <p:sp>
        <p:nvSpPr>
          <p:cNvPr id="302" name="Google Shape;302;p41"/>
          <p:cNvSpPr txBox="1">
            <a:spLocks noGrp="1"/>
          </p:cNvSpPr>
          <p:nvPr>
            <p:ph type="ctrTitle" idx="15"/>
          </p:nvPr>
        </p:nvSpPr>
        <p:spPr>
          <a:xfrm>
            <a:off x="4035629" y="3801111"/>
            <a:ext cx="2199897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Behind The Product</a:t>
            </a:r>
            <a:endParaRPr dirty="0"/>
          </a:p>
        </p:txBody>
      </p:sp>
      <p:sp>
        <p:nvSpPr>
          <p:cNvPr id="303" name="Google Shape;303;p41"/>
          <p:cNvSpPr txBox="1">
            <a:spLocks noGrp="1"/>
          </p:cNvSpPr>
          <p:nvPr>
            <p:ph type="ctrTitle" idx="18"/>
          </p:nvPr>
        </p:nvSpPr>
        <p:spPr>
          <a:xfrm>
            <a:off x="6319905" y="3752590"/>
            <a:ext cx="2056500" cy="3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Financial Plan</a:t>
            </a:r>
            <a:endParaRPr dirty="0"/>
          </a:p>
        </p:txBody>
      </p:sp>
      <p:sp>
        <p:nvSpPr>
          <p:cNvPr id="304" name="Google Shape;304;p41"/>
          <p:cNvSpPr txBox="1">
            <a:spLocks noGrp="1"/>
          </p:cNvSpPr>
          <p:nvPr>
            <p:ph type="subTitle" idx="14"/>
          </p:nvPr>
        </p:nvSpPr>
        <p:spPr>
          <a:xfrm>
            <a:off x="1724559" y="4419417"/>
            <a:ext cx="20565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Our Competitive advantage and edge on the market</a:t>
            </a:r>
            <a:endParaRPr dirty="0"/>
          </a:p>
        </p:txBody>
      </p:sp>
      <p:sp>
        <p:nvSpPr>
          <p:cNvPr id="305" name="Google Shape;305;p41"/>
          <p:cNvSpPr txBox="1">
            <a:spLocks noGrp="1"/>
          </p:cNvSpPr>
          <p:nvPr>
            <p:ph type="subTitle" idx="16"/>
          </p:nvPr>
        </p:nvSpPr>
        <p:spPr>
          <a:xfrm>
            <a:off x="4037814" y="4511285"/>
            <a:ext cx="2056500" cy="3135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human resource that will transform the idea into reality</a:t>
            </a:r>
            <a:endParaRPr dirty="0"/>
          </a:p>
        </p:txBody>
      </p:sp>
      <p:sp>
        <p:nvSpPr>
          <p:cNvPr id="306" name="Google Shape;306;p41"/>
          <p:cNvSpPr txBox="1">
            <a:spLocks noGrp="1"/>
          </p:cNvSpPr>
          <p:nvPr>
            <p:ph type="title" idx="17"/>
          </p:nvPr>
        </p:nvSpPr>
        <p:spPr>
          <a:xfrm>
            <a:off x="4017175" y="3174575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7" name="Google Shape;307;p41"/>
          <p:cNvSpPr txBox="1">
            <a:spLocks noGrp="1"/>
          </p:cNvSpPr>
          <p:nvPr>
            <p:ph type="subTitle" idx="19"/>
          </p:nvPr>
        </p:nvSpPr>
        <p:spPr>
          <a:xfrm>
            <a:off x="6328239" y="4252734"/>
            <a:ext cx="20565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The economies of our product introduction to the market</a:t>
            </a:r>
            <a:endParaRPr dirty="0"/>
          </a:p>
        </p:txBody>
      </p:sp>
      <p:sp>
        <p:nvSpPr>
          <p:cNvPr id="308" name="Google Shape;308;p41"/>
          <p:cNvSpPr txBox="1">
            <a:spLocks noGrp="1"/>
          </p:cNvSpPr>
          <p:nvPr>
            <p:ph type="title" idx="20"/>
          </p:nvPr>
        </p:nvSpPr>
        <p:spPr>
          <a:xfrm>
            <a:off x="6307400" y="3174575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09" name="Google Shape;309;p41"/>
          <p:cNvSpPr txBox="1">
            <a:spLocks noGrp="1"/>
          </p:cNvSpPr>
          <p:nvPr>
            <p:ph type="title" idx="21"/>
          </p:nvPr>
        </p:nvSpPr>
        <p:spPr>
          <a:xfrm>
            <a:off x="1703725" y="3174575"/>
            <a:ext cx="866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51"/>
          <p:cNvPicPr preferRelativeResize="0"/>
          <p:nvPr/>
        </p:nvPicPr>
        <p:blipFill rotWithShape="1">
          <a:blip r:embed="rId3">
            <a:alphaModFix/>
          </a:blip>
          <a:srcRect t="12501" b="12501"/>
          <a:stretch/>
        </p:blipFill>
        <p:spPr>
          <a:xfrm>
            <a:off x="4550900" y="0"/>
            <a:ext cx="4593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1"/>
          <p:cNvPicPr preferRelativeResize="0"/>
          <p:nvPr/>
        </p:nvPicPr>
        <p:blipFill rotWithShape="1">
          <a:blip r:embed="rId4">
            <a:alphaModFix/>
          </a:blip>
          <a:srcRect t="24653"/>
          <a:stretch/>
        </p:blipFill>
        <p:spPr>
          <a:xfrm>
            <a:off x="0" y="0"/>
            <a:ext cx="4550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1"/>
          <p:cNvSpPr/>
          <p:nvPr/>
        </p:nvSpPr>
        <p:spPr>
          <a:xfrm flipH="1">
            <a:off x="475" y="-14675"/>
            <a:ext cx="91440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1"/>
          <p:cNvSpPr/>
          <p:nvPr/>
        </p:nvSpPr>
        <p:spPr>
          <a:xfrm>
            <a:off x="4554625" y="0"/>
            <a:ext cx="4593000" cy="5143500"/>
          </a:xfrm>
          <a:prstGeom prst="rect">
            <a:avLst/>
          </a:prstGeom>
          <a:solidFill>
            <a:schemeClr val="accent5">
              <a:alpha val="72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sp>
        <p:nvSpPr>
          <p:cNvPr id="381" name="Google Shape;381;p51"/>
          <p:cNvSpPr/>
          <p:nvPr/>
        </p:nvSpPr>
        <p:spPr>
          <a:xfrm>
            <a:off x="0" y="0"/>
            <a:ext cx="4551000" cy="5143500"/>
          </a:xfrm>
          <a:prstGeom prst="rect">
            <a:avLst/>
          </a:pr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5D5"/>
              </a:solidFill>
            </a:endParaRPr>
          </a:p>
        </p:txBody>
      </p:sp>
      <p:grpSp>
        <p:nvGrpSpPr>
          <p:cNvPr id="382" name="Google Shape;382;p51"/>
          <p:cNvGrpSpPr/>
          <p:nvPr/>
        </p:nvGrpSpPr>
        <p:grpSpPr>
          <a:xfrm>
            <a:off x="4550997" y="4075"/>
            <a:ext cx="392700" cy="5157600"/>
            <a:chOff x="6096072" y="4075"/>
            <a:chExt cx="392700" cy="5157600"/>
          </a:xfrm>
        </p:grpSpPr>
        <p:sp>
          <p:nvSpPr>
            <p:cNvPr id="383" name="Google Shape;383;p51"/>
            <p:cNvSpPr/>
            <p:nvPr/>
          </p:nvSpPr>
          <p:spPr>
            <a:xfrm rot="5400000">
              <a:off x="6065472" y="2373000"/>
              <a:ext cx="453900" cy="3927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4" name="Google Shape;384;p51"/>
            <p:cNvCxnSpPr/>
            <p:nvPr/>
          </p:nvCxnSpPr>
          <p:spPr>
            <a:xfrm>
              <a:off x="6100500" y="4075"/>
              <a:ext cx="0" cy="51576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5" name="Google Shape;385;p51"/>
          <p:cNvSpPr txBox="1">
            <a:spLocks noGrp="1"/>
          </p:cNvSpPr>
          <p:nvPr>
            <p:ph type="ctrTitle"/>
          </p:nvPr>
        </p:nvSpPr>
        <p:spPr>
          <a:xfrm>
            <a:off x="1026250" y="1164063"/>
            <a:ext cx="2500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THEM</a:t>
            </a:r>
            <a:endParaRPr/>
          </a:p>
        </p:txBody>
      </p:sp>
      <p:sp>
        <p:nvSpPr>
          <p:cNvPr id="386" name="Google Shape;386;p51"/>
          <p:cNvSpPr txBox="1">
            <a:spLocks noGrp="1"/>
          </p:cNvSpPr>
          <p:nvPr>
            <p:ph type="subTitle" idx="1"/>
          </p:nvPr>
        </p:nvSpPr>
        <p:spPr>
          <a:xfrm>
            <a:off x="876850" y="2413498"/>
            <a:ext cx="2797200" cy="1354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Offer high fee trading experience that is even more burdened by unrealistic gas fees. Their marketplaces offer very narrow range of NFTs</a:t>
            </a:r>
            <a:endParaRPr dirty="0"/>
          </a:p>
        </p:txBody>
      </p:sp>
      <p:sp>
        <p:nvSpPr>
          <p:cNvPr id="387" name="Google Shape;387;p51"/>
          <p:cNvSpPr txBox="1">
            <a:spLocks noGrp="1"/>
          </p:cNvSpPr>
          <p:nvPr>
            <p:ph type="subTitle" idx="3"/>
          </p:nvPr>
        </p:nvSpPr>
        <p:spPr>
          <a:xfrm>
            <a:off x="5448850" y="2413504"/>
            <a:ext cx="2797200" cy="13542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We unleash the power of multi-blockchain marketplace and offer users gas-free experience. We have the widest variety of NFTs</a:t>
            </a:r>
            <a:endParaRPr dirty="0"/>
          </a:p>
        </p:txBody>
      </p:sp>
      <p:sp>
        <p:nvSpPr>
          <p:cNvPr id="388" name="Google Shape;388;p51"/>
          <p:cNvSpPr txBox="1">
            <a:spLocks noGrp="1"/>
          </p:cNvSpPr>
          <p:nvPr>
            <p:ph type="ctrTitle" idx="2"/>
          </p:nvPr>
        </p:nvSpPr>
        <p:spPr>
          <a:xfrm>
            <a:off x="5603975" y="1164063"/>
            <a:ext cx="25002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76"/>
          <p:cNvPicPr preferRelativeResize="0"/>
          <p:nvPr/>
        </p:nvPicPr>
        <p:blipFill rotWithShape="1">
          <a:blip r:embed="rId3">
            <a:alphaModFix/>
          </a:blip>
          <a:srcRect l="59323" r="18739"/>
          <a:stretch/>
        </p:blipFill>
        <p:spPr>
          <a:xfrm>
            <a:off x="5837850" y="1225"/>
            <a:ext cx="20059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6"/>
          <p:cNvPicPr preferRelativeResize="0"/>
          <p:nvPr/>
        </p:nvPicPr>
        <p:blipFill rotWithShape="1">
          <a:blip r:embed="rId3">
            <a:alphaModFix/>
          </a:blip>
          <a:srcRect l="18738" r="59304"/>
          <a:stretch/>
        </p:blipFill>
        <p:spPr>
          <a:xfrm>
            <a:off x="1299300" y="-4975"/>
            <a:ext cx="20077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6"/>
          <p:cNvSpPr/>
          <p:nvPr/>
        </p:nvSpPr>
        <p:spPr>
          <a:xfrm flipH="1">
            <a:off x="1299150" y="-14675"/>
            <a:ext cx="20079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76"/>
          <p:cNvSpPr/>
          <p:nvPr/>
        </p:nvSpPr>
        <p:spPr>
          <a:xfrm flipH="1">
            <a:off x="5836950" y="-14675"/>
            <a:ext cx="2007900" cy="5158200"/>
          </a:xfrm>
          <a:prstGeom prst="rect">
            <a:avLst/>
          </a:prstGeom>
          <a:solidFill>
            <a:srgbClr val="FFFFFF">
              <a:alpha val="5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76"/>
          <p:cNvSpPr/>
          <p:nvPr/>
        </p:nvSpPr>
        <p:spPr>
          <a:xfrm>
            <a:off x="1300192" y="1863"/>
            <a:ext cx="2005965" cy="5145983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68" name="Google Shape;768;p76"/>
          <p:cNvSpPr/>
          <p:nvPr/>
        </p:nvSpPr>
        <p:spPr>
          <a:xfrm>
            <a:off x="3579684" y="1863"/>
            <a:ext cx="2005965" cy="5145983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rgbClr val="00BDAB">
              <a:alpha val="5345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69" name="Google Shape;769;p76"/>
          <p:cNvSpPr/>
          <p:nvPr/>
        </p:nvSpPr>
        <p:spPr>
          <a:xfrm>
            <a:off x="5837842" y="-4337"/>
            <a:ext cx="2005965" cy="5145983"/>
          </a:xfrm>
          <a:custGeom>
            <a:avLst/>
            <a:gdLst/>
            <a:ahLst/>
            <a:cxnLst/>
            <a:rect l="l" t="t" r="r" b="b"/>
            <a:pathLst>
              <a:path w="3429000" h="4959984" extrusionOk="0">
                <a:moveTo>
                  <a:pt x="3428822" y="4959629"/>
                </a:moveTo>
                <a:lnTo>
                  <a:pt x="0" y="4959629"/>
                </a:lnTo>
                <a:lnTo>
                  <a:pt x="0" y="0"/>
                </a:lnTo>
                <a:lnTo>
                  <a:pt x="3428822" y="0"/>
                </a:lnTo>
                <a:lnTo>
                  <a:pt x="3428822" y="4959629"/>
                </a:lnTo>
                <a:close/>
              </a:path>
            </a:pathLst>
          </a:custGeom>
          <a:solidFill>
            <a:schemeClr val="accent2">
              <a:alpha val="74990"/>
            </a:scheme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770" name="Google Shape;770;p76"/>
          <p:cNvSpPr txBox="1"/>
          <p:nvPr/>
        </p:nvSpPr>
        <p:spPr>
          <a:xfrm>
            <a:off x="1309555" y="3203544"/>
            <a:ext cx="2005964" cy="460298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Digital Marketing</a:t>
            </a:r>
            <a:endParaRPr sz="20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71" name="Google Shape;771;p76"/>
          <p:cNvSpPr txBox="1"/>
          <p:nvPr/>
        </p:nvSpPr>
        <p:spPr>
          <a:xfrm>
            <a:off x="5825227" y="3258343"/>
            <a:ext cx="2005948" cy="40028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Local Support</a:t>
            </a:r>
            <a:endParaRPr sz="2000" dirty="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72" name="Google Shape;772;p76"/>
          <p:cNvSpPr txBox="1"/>
          <p:nvPr/>
        </p:nvSpPr>
        <p:spPr>
          <a:xfrm>
            <a:off x="3603129" y="3208763"/>
            <a:ext cx="1982520" cy="4498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Event Sponsorship</a:t>
            </a:r>
            <a:endParaRPr sz="2000" dirty="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73" name="Google Shape;773;p76"/>
          <p:cNvSpPr txBox="1"/>
          <p:nvPr/>
        </p:nvSpPr>
        <p:spPr>
          <a:xfrm>
            <a:off x="1526325" y="1598755"/>
            <a:ext cx="15537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Running Paid ads on Facebook targeting developed countries</a:t>
            </a:r>
            <a:endParaRPr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4" name="Google Shape;774;p76"/>
          <p:cNvSpPr txBox="1"/>
          <p:nvPr/>
        </p:nvSpPr>
        <p:spPr>
          <a:xfrm>
            <a:off x="3938712" y="1661272"/>
            <a:ext cx="1319088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Sponsoring events that promote NFT trading.</a:t>
            </a:r>
            <a:endParaRPr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5" name="Google Shape;775;p76"/>
          <p:cNvSpPr txBox="1"/>
          <p:nvPr/>
        </p:nvSpPr>
        <p:spPr>
          <a:xfrm>
            <a:off x="6063975" y="1661272"/>
            <a:ext cx="1553700" cy="7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Supporting local organizations and gaining brand recognition</a:t>
            </a:r>
            <a:endParaRPr dirty="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776" name="Google Shape;776;p76"/>
          <p:cNvGrpSpPr/>
          <p:nvPr/>
        </p:nvGrpSpPr>
        <p:grpSpPr>
          <a:xfrm>
            <a:off x="2128912" y="1140963"/>
            <a:ext cx="350302" cy="318241"/>
            <a:chOff x="-62518200" y="2692475"/>
            <a:chExt cx="318225" cy="289100"/>
          </a:xfrm>
        </p:grpSpPr>
        <p:sp>
          <p:nvSpPr>
            <p:cNvPr id="777" name="Google Shape;777;p76"/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76"/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76"/>
          <p:cNvGrpSpPr/>
          <p:nvPr/>
        </p:nvGrpSpPr>
        <p:grpSpPr>
          <a:xfrm>
            <a:off x="4395976" y="1076230"/>
            <a:ext cx="351155" cy="350715"/>
            <a:chOff x="-60620800" y="2304600"/>
            <a:chExt cx="319000" cy="318600"/>
          </a:xfrm>
        </p:grpSpPr>
        <p:sp>
          <p:nvSpPr>
            <p:cNvPr id="780" name="Google Shape;780;p76"/>
            <p:cNvSpPr/>
            <p:nvPr/>
          </p:nvSpPr>
          <p:spPr>
            <a:xfrm>
              <a:off x="-60620800" y="2304600"/>
              <a:ext cx="319000" cy="318600"/>
            </a:xfrm>
            <a:custGeom>
              <a:avLst/>
              <a:gdLst/>
              <a:ahLst/>
              <a:cxnLst/>
              <a:rect l="l" t="t" r="r" b="b"/>
              <a:pathLst>
                <a:path w="12760" h="12744" extrusionOk="0">
                  <a:moveTo>
                    <a:pt x="10939" y="845"/>
                  </a:moveTo>
                  <a:cubicBezTo>
                    <a:pt x="10969" y="845"/>
                    <a:pt x="11001" y="853"/>
                    <a:pt x="11027" y="866"/>
                  </a:cubicBezTo>
                  <a:lnTo>
                    <a:pt x="11752" y="1276"/>
                  </a:lnTo>
                  <a:cubicBezTo>
                    <a:pt x="11783" y="1339"/>
                    <a:pt x="11815" y="1433"/>
                    <a:pt x="11783" y="1465"/>
                  </a:cubicBezTo>
                  <a:lnTo>
                    <a:pt x="11437" y="2063"/>
                  </a:lnTo>
                  <a:lnTo>
                    <a:pt x="10491" y="1496"/>
                  </a:lnTo>
                  <a:lnTo>
                    <a:pt x="10838" y="898"/>
                  </a:lnTo>
                  <a:cubicBezTo>
                    <a:pt x="10856" y="861"/>
                    <a:pt x="10897" y="845"/>
                    <a:pt x="10939" y="845"/>
                  </a:cubicBezTo>
                  <a:close/>
                  <a:moveTo>
                    <a:pt x="10050" y="2252"/>
                  </a:moveTo>
                  <a:lnTo>
                    <a:pt x="10995" y="2819"/>
                  </a:lnTo>
                  <a:lnTo>
                    <a:pt x="8916" y="6379"/>
                  </a:lnTo>
                  <a:lnTo>
                    <a:pt x="7971" y="5844"/>
                  </a:lnTo>
                  <a:lnTo>
                    <a:pt x="10050" y="2252"/>
                  </a:lnTo>
                  <a:close/>
                  <a:moveTo>
                    <a:pt x="7813" y="6663"/>
                  </a:moveTo>
                  <a:lnTo>
                    <a:pt x="8318" y="6978"/>
                  </a:lnTo>
                  <a:lnTo>
                    <a:pt x="7782" y="7324"/>
                  </a:lnTo>
                  <a:lnTo>
                    <a:pt x="7813" y="6663"/>
                  </a:lnTo>
                  <a:close/>
                  <a:moveTo>
                    <a:pt x="11342" y="5245"/>
                  </a:moveTo>
                  <a:cubicBezTo>
                    <a:pt x="11594" y="5245"/>
                    <a:pt x="11752" y="5434"/>
                    <a:pt x="11752" y="5686"/>
                  </a:cubicBezTo>
                  <a:lnTo>
                    <a:pt x="11752" y="11483"/>
                  </a:lnTo>
                  <a:cubicBezTo>
                    <a:pt x="11752" y="11704"/>
                    <a:pt x="11531" y="11893"/>
                    <a:pt x="11342" y="11893"/>
                  </a:cubicBezTo>
                  <a:lnTo>
                    <a:pt x="1197" y="11893"/>
                  </a:lnTo>
                  <a:cubicBezTo>
                    <a:pt x="945" y="11893"/>
                    <a:pt x="788" y="11704"/>
                    <a:pt x="788" y="11483"/>
                  </a:cubicBezTo>
                  <a:lnTo>
                    <a:pt x="788" y="5686"/>
                  </a:lnTo>
                  <a:cubicBezTo>
                    <a:pt x="788" y="5434"/>
                    <a:pt x="977" y="5245"/>
                    <a:pt x="1197" y="5245"/>
                  </a:cubicBezTo>
                  <a:lnTo>
                    <a:pt x="7372" y="5245"/>
                  </a:lnTo>
                  <a:lnTo>
                    <a:pt x="7057" y="5749"/>
                  </a:lnTo>
                  <a:cubicBezTo>
                    <a:pt x="7026" y="5812"/>
                    <a:pt x="7026" y="5875"/>
                    <a:pt x="7026" y="5970"/>
                  </a:cubicBezTo>
                  <a:lnTo>
                    <a:pt x="6900" y="7734"/>
                  </a:lnTo>
                  <a:lnTo>
                    <a:pt x="5545" y="7734"/>
                  </a:lnTo>
                  <a:cubicBezTo>
                    <a:pt x="5325" y="7734"/>
                    <a:pt x="5167" y="7923"/>
                    <a:pt x="5167" y="8175"/>
                  </a:cubicBezTo>
                  <a:cubicBezTo>
                    <a:pt x="5167" y="8396"/>
                    <a:pt x="5356" y="8585"/>
                    <a:pt x="5545" y="8585"/>
                  </a:cubicBezTo>
                  <a:lnTo>
                    <a:pt x="10523" y="8585"/>
                  </a:lnTo>
                  <a:cubicBezTo>
                    <a:pt x="10743" y="8585"/>
                    <a:pt x="10964" y="8396"/>
                    <a:pt x="10964" y="8175"/>
                  </a:cubicBezTo>
                  <a:cubicBezTo>
                    <a:pt x="10964" y="7923"/>
                    <a:pt x="10743" y="7734"/>
                    <a:pt x="10523" y="7734"/>
                  </a:cubicBezTo>
                  <a:lnTo>
                    <a:pt x="8633" y="7734"/>
                  </a:lnTo>
                  <a:lnTo>
                    <a:pt x="9294" y="7293"/>
                  </a:lnTo>
                  <a:cubicBezTo>
                    <a:pt x="9326" y="7261"/>
                    <a:pt x="9420" y="7230"/>
                    <a:pt x="9420" y="7135"/>
                  </a:cubicBezTo>
                  <a:lnTo>
                    <a:pt x="10523" y="5245"/>
                  </a:lnTo>
                  <a:close/>
                  <a:moveTo>
                    <a:pt x="10933" y="0"/>
                  </a:moveTo>
                  <a:cubicBezTo>
                    <a:pt x="10599" y="0"/>
                    <a:pt x="10280" y="175"/>
                    <a:pt x="10113" y="488"/>
                  </a:cubicBezTo>
                  <a:lnTo>
                    <a:pt x="9578" y="1433"/>
                  </a:lnTo>
                  <a:lnTo>
                    <a:pt x="7877" y="4395"/>
                  </a:lnTo>
                  <a:lnTo>
                    <a:pt x="1229" y="4395"/>
                  </a:lnTo>
                  <a:cubicBezTo>
                    <a:pt x="567" y="4395"/>
                    <a:pt x="0" y="4930"/>
                    <a:pt x="0" y="5592"/>
                  </a:cubicBezTo>
                  <a:lnTo>
                    <a:pt x="0" y="11483"/>
                  </a:lnTo>
                  <a:cubicBezTo>
                    <a:pt x="0" y="12145"/>
                    <a:pt x="567" y="12743"/>
                    <a:pt x="1229" y="12743"/>
                  </a:cubicBezTo>
                  <a:lnTo>
                    <a:pt x="11374" y="12743"/>
                  </a:lnTo>
                  <a:cubicBezTo>
                    <a:pt x="12067" y="12743"/>
                    <a:pt x="12602" y="12176"/>
                    <a:pt x="12602" y="11483"/>
                  </a:cubicBezTo>
                  <a:lnTo>
                    <a:pt x="12602" y="5686"/>
                  </a:lnTo>
                  <a:cubicBezTo>
                    <a:pt x="12602" y="5025"/>
                    <a:pt x="12067" y="4458"/>
                    <a:pt x="11374" y="4458"/>
                  </a:cubicBezTo>
                  <a:lnTo>
                    <a:pt x="11027" y="4458"/>
                  </a:lnTo>
                  <a:lnTo>
                    <a:pt x="12508" y="1937"/>
                  </a:lnTo>
                  <a:cubicBezTo>
                    <a:pt x="12760" y="1433"/>
                    <a:pt x="12602" y="835"/>
                    <a:pt x="12130" y="551"/>
                  </a:cubicBezTo>
                  <a:lnTo>
                    <a:pt x="11437" y="141"/>
                  </a:lnTo>
                  <a:cubicBezTo>
                    <a:pt x="11277" y="46"/>
                    <a:pt x="11103" y="0"/>
                    <a:pt x="109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Google Shape;781;p76"/>
            <p:cNvSpPr/>
            <p:nvPr/>
          </p:nvSpPr>
          <p:spPr>
            <a:xfrm>
              <a:off x="-60491625" y="2560150"/>
              <a:ext cx="144925" cy="20525"/>
            </a:xfrm>
            <a:custGeom>
              <a:avLst/>
              <a:gdLst/>
              <a:ahLst/>
              <a:cxnLst/>
              <a:rect l="l" t="t" r="r" b="b"/>
              <a:pathLst>
                <a:path w="5797" h="821" extrusionOk="0">
                  <a:moveTo>
                    <a:pt x="378" y="1"/>
                  </a:moveTo>
                  <a:cubicBezTo>
                    <a:pt x="158" y="1"/>
                    <a:pt x="0" y="190"/>
                    <a:pt x="0" y="411"/>
                  </a:cubicBezTo>
                  <a:cubicBezTo>
                    <a:pt x="0" y="663"/>
                    <a:pt x="189" y="820"/>
                    <a:pt x="378" y="820"/>
                  </a:cubicBezTo>
                  <a:lnTo>
                    <a:pt x="5356" y="820"/>
                  </a:lnTo>
                  <a:cubicBezTo>
                    <a:pt x="5576" y="820"/>
                    <a:pt x="5797" y="631"/>
                    <a:pt x="5797" y="411"/>
                  </a:cubicBezTo>
                  <a:cubicBezTo>
                    <a:pt x="5797" y="190"/>
                    <a:pt x="5576" y="1"/>
                    <a:pt x="5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Google Shape;782;p76"/>
            <p:cNvSpPr/>
            <p:nvPr/>
          </p:nvSpPr>
          <p:spPr>
            <a:xfrm>
              <a:off x="-60573550" y="2445950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29" y="1"/>
                  </a:moveTo>
                  <a:cubicBezTo>
                    <a:pt x="977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7" y="851"/>
                    <a:pt x="1" y="1324"/>
                    <a:pt x="1" y="1891"/>
                  </a:cubicBezTo>
                  <a:cubicBezTo>
                    <a:pt x="1" y="2553"/>
                    <a:pt x="568" y="2931"/>
                    <a:pt x="977" y="3246"/>
                  </a:cubicBezTo>
                  <a:cubicBezTo>
                    <a:pt x="1292" y="3498"/>
                    <a:pt x="1670" y="3718"/>
                    <a:pt x="1670" y="3970"/>
                  </a:cubicBezTo>
                  <a:cubicBezTo>
                    <a:pt x="1670" y="4191"/>
                    <a:pt x="1450" y="4348"/>
                    <a:pt x="1229" y="4348"/>
                  </a:cubicBezTo>
                  <a:cubicBezTo>
                    <a:pt x="977" y="4348"/>
                    <a:pt x="820" y="4159"/>
                    <a:pt x="820" y="3970"/>
                  </a:cubicBezTo>
                  <a:cubicBezTo>
                    <a:pt x="820" y="3718"/>
                    <a:pt x="631" y="3529"/>
                    <a:pt x="442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7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40" y="5861"/>
                    <a:pt x="1229" y="5861"/>
                  </a:cubicBezTo>
                  <a:cubicBezTo>
                    <a:pt x="1450" y="5861"/>
                    <a:pt x="1670" y="5672"/>
                    <a:pt x="1670" y="5420"/>
                  </a:cubicBezTo>
                  <a:lnTo>
                    <a:pt x="1670" y="5136"/>
                  </a:lnTo>
                  <a:cubicBezTo>
                    <a:pt x="2143" y="4979"/>
                    <a:pt x="2489" y="4506"/>
                    <a:pt x="2489" y="3970"/>
                  </a:cubicBezTo>
                  <a:cubicBezTo>
                    <a:pt x="2489" y="3309"/>
                    <a:pt x="1922" y="2899"/>
                    <a:pt x="1513" y="2584"/>
                  </a:cubicBezTo>
                  <a:cubicBezTo>
                    <a:pt x="1198" y="2364"/>
                    <a:pt x="820" y="2112"/>
                    <a:pt x="820" y="1891"/>
                  </a:cubicBezTo>
                  <a:cubicBezTo>
                    <a:pt x="788" y="1639"/>
                    <a:pt x="977" y="1450"/>
                    <a:pt x="1229" y="1450"/>
                  </a:cubicBezTo>
                  <a:cubicBezTo>
                    <a:pt x="1450" y="1450"/>
                    <a:pt x="1670" y="1639"/>
                    <a:pt x="1670" y="1891"/>
                  </a:cubicBezTo>
                  <a:cubicBezTo>
                    <a:pt x="1670" y="2112"/>
                    <a:pt x="1859" y="2269"/>
                    <a:pt x="2048" y="2269"/>
                  </a:cubicBezTo>
                  <a:cubicBezTo>
                    <a:pt x="2300" y="2269"/>
                    <a:pt x="2489" y="2080"/>
                    <a:pt x="2489" y="1891"/>
                  </a:cubicBezTo>
                  <a:cubicBezTo>
                    <a:pt x="2489" y="1324"/>
                    <a:pt x="2143" y="883"/>
                    <a:pt x="1670" y="694"/>
                  </a:cubicBezTo>
                  <a:lnTo>
                    <a:pt x="1670" y="410"/>
                  </a:lnTo>
                  <a:cubicBezTo>
                    <a:pt x="1670" y="190"/>
                    <a:pt x="1450" y="1"/>
                    <a:pt x="1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Google Shape;783;p76"/>
          <p:cNvGrpSpPr/>
          <p:nvPr/>
        </p:nvGrpSpPr>
        <p:grpSpPr>
          <a:xfrm>
            <a:off x="6666980" y="1125372"/>
            <a:ext cx="347688" cy="349421"/>
            <a:chOff x="-62882850" y="2664925"/>
            <a:chExt cx="315850" cy="317425"/>
          </a:xfrm>
        </p:grpSpPr>
        <p:sp>
          <p:nvSpPr>
            <p:cNvPr id="784" name="Google Shape;784;p76"/>
            <p:cNvSpPr/>
            <p:nvPr/>
          </p:nvSpPr>
          <p:spPr>
            <a:xfrm>
              <a:off x="-62882850" y="2664925"/>
              <a:ext cx="315850" cy="317425"/>
            </a:xfrm>
            <a:custGeom>
              <a:avLst/>
              <a:gdLst/>
              <a:ahLst/>
              <a:cxnLst/>
              <a:rect l="l" t="t" r="r" b="b"/>
              <a:pathLst>
                <a:path w="12634" h="12697" extrusionOk="0">
                  <a:moveTo>
                    <a:pt x="11405" y="851"/>
                  </a:moveTo>
                  <a:cubicBezTo>
                    <a:pt x="11657" y="851"/>
                    <a:pt x="11814" y="1040"/>
                    <a:pt x="11814" y="1260"/>
                  </a:cubicBezTo>
                  <a:lnTo>
                    <a:pt x="11814" y="7719"/>
                  </a:lnTo>
                  <a:lnTo>
                    <a:pt x="788" y="7719"/>
                  </a:lnTo>
                  <a:lnTo>
                    <a:pt x="788" y="1260"/>
                  </a:lnTo>
                  <a:cubicBezTo>
                    <a:pt x="788" y="1040"/>
                    <a:pt x="977" y="851"/>
                    <a:pt x="1197" y="851"/>
                  </a:cubicBezTo>
                  <a:close/>
                  <a:moveTo>
                    <a:pt x="11814" y="8506"/>
                  </a:moveTo>
                  <a:lnTo>
                    <a:pt x="11814" y="8947"/>
                  </a:lnTo>
                  <a:cubicBezTo>
                    <a:pt x="11814" y="9199"/>
                    <a:pt x="11594" y="9389"/>
                    <a:pt x="11405" y="9389"/>
                  </a:cubicBezTo>
                  <a:lnTo>
                    <a:pt x="1197" y="9389"/>
                  </a:lnTo>
                  <a:cubicBezTo>
                    <a:pt x="977" y="9389"/>
                    <a:pt x="788" y="9199"/>
                    <a:pt x="788" y="8947"/>
                  </a:cubicBezTo>
                  <a:lnTo>
                    <a:pt x="788" y="8506"/>
                  </a:lnTo>
                  <a:close/>
                  <a:moveTo>
                    <a:pt x="7782" y="10208"/>
                  </a:moveTo>
                  <a:lnTo>
                    <a:pt x="8349" y="11877"/>
                  </a:lnTo>
                  <a:lnTo>
                    <a:pt x="4253" y="11877"/>
                  </a:lnTo>
                  <a:lnTo>
                    <a:pt x="4789" y="10208"/>
                  </a:lnTo>
                  <a:close/>
                  <a:moveTo>
                    <a:pt x="1197" y="0"/>
                  </a:moveTo>
                  <a:cubicBezTo>
                    <a:pt x="536" y="0"/>
                    <a:pt x="0" y="567"/>
                    <a:pt x="0" y="1229"/>
                  </a:cubicBezTo>
                  <a:lnTo>
                    <a:pt x="0" y="8947"/>
                  </a:lnTo>
                  <a:cubicBezTo>
                    <a:pt x="0" y="9609"/>
                    <a:pt x="536" y="10176"/>
                    <a:pt x="1197" y="10176"/>
                  </a:cubicBezTo>
                  <a:lnTo>
                    <a:pt x="3938" y="10176"/>
                  </a:lnTo>
                  <a:lnTo>
                    <a:pt x="3371" y="11814"/>
                  </a:lnTo>
                  <a:lnTo>
                    <a:pt x="2867" y="11814"/>
                  </a:lnTo>
                  <a:cubicBezTo>
                    <a:pt x="2615" y="11814"/>
                    <a:pt x="2457" y="12003"/>
                    <a:pt x="2457" y="12255"/>
                  </a:cubicBezTo>
                  <a:cubicBezTo>
                    <a:pt x="2457" y="12476"/>
                    <a:pt x="2678" y="12697"/>
                    <a:pt x="2867" y="12697"/>
                  </a:cubicBezTo>
                  <a:lnTo>
                    <a:pt x="9767" y="12697"/>
                  </a:lnTo>
                  <a:cubicBezTo>
                    <a:pt x="9987" y="12697"/>
                    <a:pt x="10176" y="12476"/>
                    <a:pt x="10176" y="12255"/>
                  </a:cubicBezTo>
                  <a:cubicBezTo>
                    <a:pt x="10176" y="12003"/>
                    <a:pt x="9987" y="11814"/>
                    <a:pt x="9767" y="11814"/>
                  </a:cubicBezTo>
                  <a:lnTo>
                    <a:pt x="9231" y="11814"/>
                  </a:lnTo>
                  <a:lnTo>
                    <a:pt x="8695" y="10176"/>
                  </a:lnTo>
                  <a:lnTo>
                    <a:pt x="11405" y="10176"/>
                  </a:lnTo>
                  <a:cubicBezTo>
                    <a:pt x="12066" y="10176"/>
                    <a:pt x="12634" y="9609"/>
                    <a:pt x="12634" y="8947"/>
                  </a:cubicBezTo>
                  <a:lnTo>
                    <a:pt x="12634" y="1229"/>
                  </a:lnTo>
                  <a:cubicBezTo>
                    <a:pt x="12634" y="567"/>
                    <a:pt x="12066" y="0"/>
                    <a:pt x="114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76"/>
            <p:cNvSpPr/>
            <p:nvPr/>
          </p:nvSpPr>
          <p:spPr>
            <a:xfrm>
              <a:off x="-62756050" y="2702725"/>
              <a:ext cx="62225" cy="146525"/>
            </a:xfrm>
            <a:custGeom>
              <a:avLst/>
              <a:gdLst/>
              <a:ahLst/>
              <a:cxnLst/>
              <a:rect l="l" t="t" r="r" b="b"/>
              <a:pathLst>
                <a:path w="2489" h="5861" extrusionOk="0">
                  <a:moveTo>
                    <a:pt x="1229" y="0"/>
                  </a:moveTo>
                  <a:cubicBezTo>
                    <a:pt x="977" y="0"/>
                    <a:pt x="819" y="189"/>
                    <a:pt x="819" y="441"/>
                  </a:cubicBezTo>
                  <a:lnTo>
                    <a:pt x="819" y="693"/>
                  </a:lnTo>
                  <a:cubicBezTo>
                    <a:pt x="347" y="851"/>
                    <a:pt x="0" y="1324"/>
                    <a:pt x="0" y="1891"/>
                  </a:cubicBezTo>
                  <a:cubicBezTo>
                    <a:pt x="0" y="2552"/>
                    <a:pt x="536" y="2962"/>
                    <a:pt x="977" y="3277"/>
                  </a:cubicBezTo>
                  <a:cubicBezTo>
                    <a:pt x="1292" y="3497"/>
                    <a:pt x="1639" y="3749"/>
                    <a:pt x="1639" y="3970"/>
                  </a:cubicBezTo>
                  <a:cubicBezTo>
                    <a:pt x="1639" y="4222"/>
                    <a:pt x="1450" y="4411"/>
                    <a:pt x="1229" y="4411"/>
                  </a:cubicBezTo>
                  <a:cubicBezTo>
                    <a:pt x="977" y="4411"/>
                    <a:pt x="819" y="4222"/>
                    <a:pt x="819" y="3970"/>
                  </a:cubicBezTo>
                  <a:cubicBezTo>
                    <a:pt x="819" y="3749"/>
                    <a:pt x="630" y="3529"/>
                    <a:pt x="441" y="3529"/>
                  </a:cubicBezTo>
                  <a:cubicBezTo>
                    <a:pt x="189" y="3529"/>
                    <a:pt x="0" y="3749"/>
                    <a:pt x="0" y="3970"/>
                  </a:cubicBezTo>
                  <a:cubicBezTo>
                    <a:pt x="0" y="4537"/>
                    <a:pt x="347" y="4947"/>
                    <a:pt x="819" y="5167"/>
                  </a:cubicBezTo>
                  <a:lnTo>
                    <a:pt x="819" y="5419"/>
                  </a:lnTo>
                  <a:cubicBezTo>
                    <a:pt x="819" y="5671"/>
                    <a:pt x="1008" y="5860"/>
                    <a:pt x="1229" y="5860"/>
                  </a:cubicBezTo>
                  <a:cubicBezTo>
                    <a:pt x="1450" y="5860"/>
                    <a:pt x="1639" y="5671"/>
                    <a:pt x="1639" y="5419"/>
                  </a:cubicBezTo>
                  <a:lnTo>
                    <a:pt x="1639" y="5167"/>
                  </a:lnTo>
                  <a:cubicBezTo>
                    <a:pt x="2111" y="5010"/>
                    <a:pt x="2489" y="4537"/>
                    <a:pt x="2489" y="3970"/>
                  </a:cubicBezTo>
                  <a:cubicBezTo>
                    <a:pt x="2489" y="3308"/>
                    <a:pt x="1922" y="2899"/>
                    <a:pt x="1481" y="2584"/>
                  </a:cubicBezTo>
                  <a:cubicBezTo>
                    <a:pt x="1166" y="2363"/>
                    <a:pt x="819" y="2111"/>
                    <a:pt x="819" y="1891"/>
                  </a:cubicBezTo>
                  <a:cubicBezTo>
                    <a:pt x="819" y="1639"/>
                    <a:pt x="977" y="1450"/>
                    <a:pt x="1229" y="1450"/>
                  </a:cubicBezTo>
                  <a:cubicBezTo>
                    <a:pt x="1450" y="1450"/>
                    <a:pt x="1639" y="1639"/>
                    <a:pt x="1639" y="1891"/>
                  </a:cubicBezTo>
                  <a:cubicBezTo>
                    <a:pt x="1639" y="2111"/>
                    <a:pt x="1859" y="2332"/>
                    <a:pt x="2048" y="2332"/>
                  </a:cubicBezTo>
                  <a:cubicBezTo>
                    <a:pt x="2237" y="2332"/>
                    <a:pt x="2489" y="2111"/>
                    <a:pt x="2489" y="1891"/>
                  </a:cubicBezTo>
                  <a:cubicBezTo>
                    <a:pt x="2489" y="1324"/>
                    <a:pt x="2143" y="914"/>
                    <a:pt x="1639" y="693"/>
                  </a:cubicBezTo>
                  <a:lnTo>
                    <a:pt x="1639" y="441"/>
                  </a:lnTo>
                  <a:cubicBezTo>
                    <a:pt x="1639" y="189"/>
                    <a:pt x="1450" y="0"/>
                    <a:pt x="12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76"/>
          <p:cNvSpPr txBox="1">
            <a:spLocks noGrp="1"/>
          </p:cNvSpPr>
          <p:nvPr>
            <p:ph type="ctrTitle"/>
          </p:nvPr>
        </p:nvSpPr>
        <p:spPr>
          <a:xfrm>
            <a:off x="765544" y="540000"/>
            <a:ext cx="7658456" cy="3494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Marketing Plan 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8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0000"/>
                </a:solidFill>
              </a:rPr>
              <a:t>Team Behind The Product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52" name="Google Shape;452;p58"/>
          <p:cNvSpPr txBox="1">
            <a:spLocks noGrp="1"/>
          </p:cNvSpPr>
          <p:nvPr>
            <p:ph type="title" idx="2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07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2AD739-A6E3-47E7-8FB2-8E828D504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People Who Will Turn Vision into Reality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3BC27-659F-4D40-88FA-480098D7D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77" y="3456989"/>
            <a:ext cx="2138947" cy="1197174"/>
          </a:xfrm>
        </p:spPr>
        <p:txBody>
          <a:bodyPr/>
          <a:lstStyle/>
          <a:p>
            <a:pPr marL="133350" indent="0">
              <a:buNone/>
            </a:pPr>
            <a:r>
              <a:rPr lang="en-GE" dirty="0"/>
              <a:t>Paul Momoh - Founder</a:t>
            </a:r>
          </a:p>
        </p:txBody>
      </p:sp>
      <p:pic>
        <p:nvPicPr>
          <p:cNvPr id="7" name="Picture 6" descr="A person in a white coat&#10;&#10;Description automatically generated with low confidence">
            <a:extLst>
              <a:ext uri="{FF2B5EF4-FFF2-40B4-BE49-F238E27FC236}">
                <a16:creationId xmlns:a16="http://schemas.microsoft.com/office/drawing/2014/main" id="{72FFBDD5-E17A-2740-BF96-4A8649550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96" t="2701" r="28159" b="53418"/>
          <a:stretch/>
        </p:blipFill>
        <p:spPr>
          <a:xfrm>
            <a:off x="638977" y="1072763"/>
            <a:ext cx="1953752" cy="2257063"/>
          </a:xfrm>
          <a:prstGeom prst="rect">
            <a:avLst/>
          </a:prstGeom>
        </p:spPr>
      </p:pic>
      <p:pic>
        <p:nvPicPr>
          <p:cNvPr id="9" name="Picture 8" descr="A picture containing outdoor, person, tree, person&#10;&#10;Description automatically generated">
            <a:extLst>
              <a:ext uri="{FF2B5EF4-FFF2-40B4-BE49-F238E27FC236}">
                <a16:creationId xmlns:a16="http://schemas.microsoft.com/office/drawing/2014/main" id="{FCDC9619-3A20-E44B-B502-1B7D2E698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5" t="15043" r="11709" b="33138"/>
          <a:stretch/>
        </p:blipFill>
        <p:spPr>
          <a:xfrm>
            <a:off x="3589555" y="1072763"/>
            <a:ext cx="1953752" cy="2257063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F803AC9-96E5-0F46-994D-C70B135BFB15}"/>
              </a:ext>
            </a:extLst>
          </p:cNvPr>
          <p:cNvSpPr txBox="1">
            <a:spLocks/>
          </p:cNvSpPr>
          <p:nvPr/>
        </p:nvSpPr>
        <p:spPr>
          <a:xfrm>
            <a:off x="3404360" y="3472150"/>
            <a:ext cx="2138947" cy="119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Slab"/>
              <a:buAutoNum type="arabicPeriod"/>
              <a:defRPr sz="1200" b="0" i="0" u="none" strike="noStrike" cap="none"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rabi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rabi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>
              <a:buFont typeface="Roboto Slab"/>
              <a:buNone/>
            </a:pPr>
            <a:r>
              <a:rPr lang="en-GE" dirty="0"/>
              <a:t>Ogheneogaga Fidelis Agi – Software Developer</a:t>
            </a:r>
          </a:p>
        </p:txBody>
      </p:sp>
      <p:pic>
        <p:nvPicPr>
          <p:cNvPr id="12" name="Picture 11" descr="A person taking a selfie&#10;&#10;Description automatically generated">
            <a:extLst>
              <a:ext uri="{FF2B5EF4-FFF2-40B4-BE49-F238E27FC236}">
                <a16:creationId xmlns:a16="http://schemas.microsoft.com/office/drawing/2014/main" id="{01E5C3FE-B8C2-8242-8F68-CAAAD3C9D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7" t="27755" r="24239" b="10251"/>
          <a:stretch/>
        </p:blipFill>
        <p:spPr>
          <a:xfrm rot="5400000">
            <a:off x="6222339" y="1224558"/>
            <a:ext cx="2384228" cy="2019093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D89BD52-46F6-C24E-92F8-2CEDCEEE4515}"/>
              </a:ext>
            </a:extLst>
          </p:cNvPr>
          <p:cNvSpPr txBox="1">
            <a:spLocks/>
          </p:cNvSpPr>
          <p:nvPr/>
        </p:nvSpPr>
        <p:spPr>
          <a:xfrm>
            <a:off x="6169743" y="3522609"/>
            <a:ext cx="2138947" cy="119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Slab"/>
              <a:buAutoNum type="arabicPeriod"/>
              <a:defRPr sz="1200" b="0" i="0" u="none" strike="noStrike" cap="none"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rabi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rabi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>
              <a:buFont typeface="Roboto Slab"/>
              <a:buNone/>
            </a:pPr>
            <a:r>
              <a:rPr lang="en-GE" dirty="0"/>
              <a:t>Omoalhaja Abiola – Experienced Blockchain Writer</a:t>
            </a:r>
          </a:p>
        </p:txBody>
      </p:sp>
    </p:spTree>
    <p:extLst>
      <p:ext uri="{BB962C8B-B14F-4D97-AF65-F5344CB8AC3E}">
        <p14:creationId xmlns:p14="http://schemas.microsoft.com/office/powerpoint/2010/main" val="2840816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2AD739-A6E3-47E7-8FB2-8E828D504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People Who Will Turn Vision into Reality (PART II)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3BC27-659F-4D40-88FA-480098D7D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0378" y="3851910"/>
            <a:ext cx="2555665" cy="996563"/>
          </a:xfrm>
        </p:spPr>
        <p:txBody>
          <a:bodyPr/>
          <a:lstStyle/>
          <a:p>
            <a:pPr marL="133350" indent="0">
              <a:buNone/>
            </a:pPr>
            <a:r>
              <a:rPr lang="en-GB" dirty="0"/>
              <a:t>Thompson Davies - Deputy Creative Manager</a:t>
            </a:r>
          </a:p>
          <a:p>
            <a:pPr marL="133350" indent="0">
              <a:buNone/>
            </a:pPr>
            <a:br>
              <a:rPr lang="en-GB" dirty="0"/>
            </a:br>
            <a:endParaRPr lang="en-GB" dirty="0"/>
          </a:p>
          <a:p>
            <a:pPr marL="133350" indent="0">
              <a:buNone/>
            </a:pPr>
            <a:endParaRPr lang="en-GE" dirty="0"/>
          </a:p>
        </p:txBody>
      </p:sp>
      <p:pic>
        <p:nvPicPr>
          <p:cNvPr id="5" name="Picture 4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4FEB9C05-0A59-CB41-BEE6-6E95D02CA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55" t="2233" r="2290" b="21247"/>
          <a:stretch/>
        </p:blipFill>
        <p:spPr>
          <a:xfrm>
            <a:off x="1802030" y="1118595"/>
            <a:ext cx="1982183" cy="2560320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0128722-4224-4843-9B58-5383AE051A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3" t="18385" r="6438" b="31838"/>
          <a:stretch/>
        </p:blipFill>
        <p:spPr>
          <a:xfrm>
            <a:off x="5505123" y="1118595"/>
            <a:ext cx="1836847" cy="256032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A8D28A2-F042-1D4F-AE3C-5745B1762B00}"/>
              </a:ext>
            </a:extLst>
          </p:cNvPr>
          <p:cNvSpPr txBox="1">
            <a:spLocks/>
          </p:cNvSpPr>
          <p:nvPr/>
        </p:nvSpPr>
        <p:spPr>
          <a:xfrm>
            <a:off x="1645266" y="3851910"/>
            <a:ext cx="2555665" cy="1197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Roboto Slab"/>
              <a:buAutoNum type="arabicPeriod"/>
              <a:defRPr sz="1200" b="0" i="0" u="none" strike="noStrike" cap="none">
                <a:solidFill>
                  <a:srgbClr val="07376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rabi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rabi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alpha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Slab"/>
              <a:buAutoNum type="romanLcPeriod"/>
              <a:defRPr sz="1400" b="0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3350" indent="0">
              <a:buNone/>
            </a:pPr>
            <a:r>
              <a:rPr lang="en-GE" dirty="0"/>
              <a:t>Sandra Jombo - </a:t>
            </a:r>
            <a:r>
              <a:rPr lang="en-GB" dirty="0"/>
              <a:t>Consumer Experience Design and Strategy.</a:t>
            </a:r>
            <a:endParaRPr lang="en-GE" dirty="0"/>
          </a:p>
        </p:txBody>
      </p:sp>
    </p:spTree>
    <p:extLst>
      <p:ext uri="{BB962C8B-B14F-4D97-AF65-F5344CB8AC3E}">
        <p14:creationId xmlns:p14="http://schemas.microsoft.com/office/powerpoint/2010/main" val="1933920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94"/>
          <p:cNvSpPr txBox="1">
            <a:spLocks noGrp="1"/>
          </p:cNvSpPr>
          <p:nvPr>
            <p:ph type="ctrTitle"/>
          </p:nvPr>
        </p:nvSpPr>
        <p:spPr>
          <a:xfrm flipH="1">
            <a:off x="2627825" y="2540550"/>
            <a:ext cx="31662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0000"/>
                </a:solidFill>
              </a:rPr>
              <a:t>FINANCIAL</a:t>
            </a:r>
            <a:br>
              <a:rPr lang="en" dirty="0">
                <a:solidFill>
                  <a:srgbClr val="FF0000"/>
                </a:solidFill>
              </a:rPr>
            </a:br>
            <a:r>
              <a:rPr lang="en" dirty="0">
                <a:solidFill>
                  <a:srgbClr val="FF0000"/>
                </a:solidFill>
              </a:rPr>
              <a:t>PLAN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048" name="Google Shape;1048;p94"/>
          <p:cNvSpPr txBox="1">
            <a:spLocks noGrp="1"/>
          </p:cNvSpPr>
          <p:nvPr>
            <p:ph type="title" idx="2"/>
          </p:nvPr>
        </p:nvSpPr>
        <p:spPr>
          <a:xfrm flipH="1">
            <a:off x="6075775" y="2359022"/>
            <a:ext cx="2628600" cy="227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6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PREDICTED GROWTH </a:t>
            </a:r>
            <a:r>
              <a:rPr lang="en-US" dirty="0"/>
              <a:t>by Years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ADF0B-E759-9B4B-BE4E-AA810D69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019" y="1201517"/>
            <a:ext cx="5885962" cy="35445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24180-6CD6-4560-883D-951792729C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Profit By Years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DD33E-A170-DB47-8572-C5751A09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1503289"/>
            <a:ext cx="4597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9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61CC2-DBF8-4287-A419-6494A96DAA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Valuation of The Company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3E7A633-6A0C-5F4E-B6F8-F8553F607B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1890"/>
              </p:ext>
            </p:extLst>
          </p:nvPr>
        </p:nvGraphicFramePr>
        <p:xfrm>
          <a:off x="1936555" y="1716258"/>
          <a:ext cx="5645932" cy="125034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3727994">
                  <a:extLst>
                    <a:ext uri="{9D8B030D-6E8A-4147-A177-3AD203B41FA5}">
                      <a16:colId xmlns:a16="http://schemas.microsoft.com/office/drawing/2014/main" val="2782595159"/>
                    </a:ext>
                  </a:extLst>
                </a:gridCol>
                <a:gridCol w="1917938">
                  <a:extLst>
                    <a:ext uri="{9D8B030D-6E8A-4147-A177-3AD203B41FA5}">
                      <a16:colId xmlns:a16="http://schemas.microsoft.com/office/drawing/2014/main" val="4122693499"/>
                    </a:ext>
                  </a:extLst>
                </a:gridCol>
              </a:tblGrid>
              <a:tr h="239036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 Present value free-cash-flow 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E" sz="1000" u="none" strike="noStrike">
                          <a:effectLst/>
                        </a:rPr>
                        <a:t> $         225 010 187.54 </a:t>
                      </a:r>
                      <a:endParaRPr lang="en-G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89137531"/>
                  </a:ext>
                </a:extLst>
              </a:tr>
              <a:tr h="239036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 Present value of continuing value 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E" sz="1000" u="none" strike="noStrike">
                          <a:effectLst/>
                        </a:rPr>
                        <a:t> $         688 840 050.65 </a:t>
                      </a:r>
                      <a:endParaRPr lang="en-GE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75615744"/>
                  </a:ext>
                </a:extLst>
              </a:tr>
              <a:tr h="239036">
                <a:tc>
                  <a:txBody>
                    <a:bodyPr/>
                    <a:lstStyle/>
                    <a:p>
                      <a:pPr algn="l" fontAlgn="b"/>
                      <a:r>
                        <a:rPr lang="en-GE" sz="900" u="none" strike="noStrike">
                          <a:effectLst/>
                        </a:rPr>
                        <a:t> </a:t>
                      </a:r>
                      <a:endParaRPr lang="en-G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E" sz="900" u="none" strike="noStrike">
                          <a:effectLst/>
                        </a:rPr>
                        <a:t> </a:t>
                      </a:r>
                      <a:endParaRPr lang="en-GE" sz="9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25784744"/>
                  </a:ext>
                </a:extLst>
              </a:tr>
              <a:tr h="239036">
                <a:tc>
                  <a:txBody>
                    <a:bodyPr/>
                    <a:lstStyle/>
                    <a:p>
                      <a:pPr algn="l" fontAlgn="b"/>
                      <a:r>
                        <a:rPr lang="en-GE" sz="900" u="none" strike="noStrike">
                          <a:effectLst/>
                        </a:rPr>
                        <a:t> </a:t>
                      </a:r>
                      <a:endParaRPr lang="en-G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E" sz="900" u="none" strike="noStrike">
                          <a:effectLst/>
                        </a:rPr>
                        <a:t> </a:t>
                      </a:r>
                      <a:endParaRPr lang="en-GE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83158820"/>
                  </a:ext>
                </a:extLst>
              </a:tr>
              <a:tr h="294198">
                <a:tc>
                  <a:txBody>
                    <a:bodyPr/>
                    <a:lstStyle/>
                    <a:p>
                      <a:pPr algn="l" fontAlgn="b"/>
                      <a:r>
                        <a:rPr lang="en-GB" sz="900" u="none" strike="noStrike">
                          <a:effectLst/>
                        </a:rPr>
                        <a:t> DCF </a:t>
                      </a:r>
                      <a:endParaRPr lang="en-GB" sz="900" b="1" i="0" u="none" strike="noStrike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E" sz="1100" u="none" strike="noStrike" dirty="0">
                          <a:effectLst/>
                        </a:rPr>
                        <a:t> $                913 850 238.19 </a:t>
                      </a:r>
                      <a:endParaRPr lang="en-GE" sz="11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1838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951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92"/>
          <p:cNvSpPr txBox="1">
            <a:spLocks noGrp="1"/>
          </p:cNvSpPr>
          <p:nvPr>
            <p:ph type="ctrTitle"/>
          </p:nvPr>
        </p:nvSpPr>
        <p:spPr>
          <a:xfrm>
            <a:off x="720000" y="539999"/>
            <a:ext cx="8122786" cy="43009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 For Your Attention!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>
            <a:spLocks noGrp="1"/>
          </p:cNvSpPr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Severity of The Problem</a:t>
            </a:r>
            <a:endParaRPr dirty="0"/>
          </a:p>
        </p:txBody>
      </p:sp>
      <p:sp>
        <p:nvSpPr>
          <p:cNvPr id="353" name="Google Shape;353;p47"/>
          <p:cNvSpPr txBox="1">
            <a:spLocks noGrp="1"/>
          </p:cNvSpPr>
          <p:nvPr>
            <p:ph type="title" idx="2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2AD739-A6E3-47E7-8FB2-8E828D504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NFT Marketplace Challenges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A1B40-ABEA-426D-A286-C6C172A58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18000"/>
            <a:ext cx="2711357" cy="3581400"/>
          </a:xfrm>
        </p:spPr>
        <p:txBody>
          <a:bodyPr/>
          <a:lstStyle/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/>
              <a:t>Increasing demand on NFTs are poorly met by </a:t>
            </a:r>
            <a:r>
              <a:rPr lang="ka-GE" dirty="0"/>
              <a:t>e</a:t>
            </a:r>
            <a:r>
              <a:rPr lang="en-US" dirty="0" err="1"/>
              <a:t>xisting</a:t>
            </a:r>
            <a:r>
              <a:rPr lang="en-US" dirty="0"/>
              <a:t> solutions.</a:t>
            </a:r>
          </a:p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/>
              <a:t>High gas fees are the major roadblock for marketplace users, especially for small transactions. </a:t>
            </a:r>
          </a:p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/>
              <a:t>No one universal marketplace exists that covers the broad span of NFT Types that are now traded on scattered marketplaces.</a:t>
            </a:r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33350" indent="0">
              <a:buNone/>
            </a:pPr>
            <a:endParaRPr lang="en-US" dirty="0"/>
          </a:p>
        </p:txBody>
      </p:sp>
      <p:pic>
        <p:nvPicPr>
          <p:cNvPr id="1028" name="Picture 4" descr="An Ultimate Guide To NFT Marketplace Development">
            <a:extLst>
              <a:ext uri="{FF2B5EF4-FFF2-40B4-BE49-F238E27FC236}">
                <a16:creationId xmlns:a16="http://schemas.microsoft.com/office/drawing/2014/main" id="{14ACF7B9-21AE-E544-9D83-7B7CC2348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483" y="1348033"/>
            <a:ext cx="4803481" cy="270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788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2AD739-A6E3-47E7-8FB2-8E828D504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 Gas Fees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A1B40-ABEA-426D-A286-C6C172A58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6599"/>
            <a:ext cx="2899893" cy="3581400"/>
          </a:xfrm>
        </p:spPr>
        <p:txBody>
          <a:bodyPr/>
          <a:lstStyle/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/>
              <a:t>Marketplaces that use single blockchain support face growing gas fees that users have to bear.</a:t>
            </a:r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 err="1"/>
              <a:t>Etherium</a:t>
            </a:r>
            <a:r>
              <a:rPr lang="en-US" dirty="0"/>
              <a:t> based marketplaces sometimes impose on transactions higher than 100% of transaction value gas fees.</a:t>
            </a:r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/>
              <a:t>High Gas Fees Remain one of the main challenges of NFT world.</a:t>
            </a:r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33350" indent="0">
              <a:buNone/>
            </a:pPr>
            <a:endParaRPr lang="en-US" dirty="0"/>
          </a:p>
        </p:txBody>
      </p:sp>
      <p:pic>
        <p:nvPicPr>
          <p:cNvPr id="9" name="Picture 2" descr="How can you mint your NFTs without paying a high gas fee?">
            <a:extLst>
              <a:ext uri="{FF2B5EF4-FFF2-40B4-BE49-F238E27FC236}">
                <a16:creationId xmlns:a16="http://schemas.microsoft.com/office/drawing/2014/main" id="{EF3F3E39-9740-C643-B5F1-982F78727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236" y="1140644"/>
            <a:ext cx="4581764" cy="306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19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2AD739-A6E3-47E7-8FB2-8E828D504D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Scattered NFT Marketplace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A1B40-ABEA-426D-A286-C6C172A58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022075"/>
            <a:ext cx="2240016" cy="3581400"/>
          </a:xfrm>
        </p:spPr>
        <p:txBody>
          <a:bodyPr/>
          <a:lstStyle/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/>
              <a:t>No one, overarching marketplace exists where enthusiasts can trade different sorts of NFTs.</a:t>
            </a:r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/>
              <a:t>Different NFT types are clustered on many different marketplaces.</a:t>
            </a:r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r>
              <a:rPr lang="en-US" dirty="0"/>
              <a:t>That makes it hard for NFT Enthusiasts to have optimal trading experience. </a:t>
            </a:r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endParaRPr lang="en-US" dirty="0"/>
          </a:p>
          <a:p>
            <a:pPr marL="133350" indent="0">
              <a:buNone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30480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33350" indent="0">
              <a:buNone/>
            </a:pPr>
            <a:endParaRPr lang="en-US" dirty="0"/>
          </a:p>
        </p:txBody>
      </p:sp>
      <p:pic>
        <p:nvPicPr>
          <p:cNvPr id="3076" name="Picture 4" descr="AI Ecommerce Marketplace - Shuup - Multivendor Marketplace Platform">
            <a:extLst>
              <a:ext uri="{FF2B5EF4-FFF2-40B4-BE49-F238E27FC236}">
                <a16:creationId xmlns:a16="http://schemas.microsoft.com/office/drawing/2014/main" id="{3E1D1F94-2F08-1A4C-8F90-CD1821905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073" y="1022075"/>
            <a:ext cx="3738303" cy="328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907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>
            <a:spLocks noGrp="1"/>
          </p:cNvSpPr>
          <p:nvPr>
            <p:ph type="ctrTitle"/>
          </p:nvPr>
        </p:nvSpPr>
        <p:spPr>
          <a:xfrm flipH="1">
            <a:off x="3038225" y="1435700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Market Size</a:t>
            </a:r>
            <a:endParaRPr dirty="0"/>
          </a:p>
        </p:txBody>
      </p:sp>
      <p:sp>
        <p:nvSpPr>
          <p:cNvPr id="353" name="Google Shape;353;p47"/>
          <p:cNvSpPr txBox="1">
            <a:spLocks noGrp="1"/>
          </p:cNvSpPr>
          <p:nvPr>
            <p:ph type="title" idx="2"/>
          </p:nvPr>
        </p:nvSpPr>
        <p:spPr>
          <a:xfrm flipH="1">
            <a:off x="6075979" y="2332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496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Booming NFT Market Drivers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A6F59-73CE-423C-BB77-A85914F30872}"/>
              </a:ext>
            </a:extLst>
          </p:cNvPr>
          <p:cNvSpPr txBox="1"/>
          <p:nvPr/>
        </p:nvSpPr>
        <p:spPr>
          <a:xfrm>
            <a:off x="810318" y="1303220"/>
            <a:ext cx="2141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171450">
              <a:buClr>
                <a:schemeClr val="accent2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73763"/>
                </a:solidFill>
                <a:latin typeface="Roboto Slab"/>
                <a:ea typeface="Roboto Slab"/>
                <a:sym typeface="Roboto Slab"/>
              </a:rPr>
              <a:t>2021 Year Blockchain Resurrection Caused Renewed Interest in NFT</a:t>
            </a:r>
          </a:p>
          <a:p>
            <a:pPr marL="304800" indent="-171450">
              <a:buClr>
                <a:schemeClr val="accent2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73763"/>
                </a:solidFill>
                <a:latin typeface="Roboto Slab"/>
                <a:ea typeface="Roboto Slab"/>
                <a:sym typeface="Roboto Slab"/>
              </a:rPr>
              <a:t>Covid-Spikes Resulted in less social activity and more time for people to explore online opportunities.</a:t>
            </a:r>
          </a:p>
          <a:p>
            <a:pPr marL="304800" indent="-171450">
              <a:buClr>
                <a:schemeClr val="accent2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73763"/>
                </a:solidFill>
                <a:latin typeface="Roboto Slab"/>
                <a:ea typeface="Roboto Slab"/>
                <a:sym typeface="Roboto Slab"/>
              </a:rPr>
              <a:t>In 2021 first three quarters, NFT market rose unprecedently.</a:t>
            </a:r>
          </a:p>
        </p:txBody>
      </p:sp>
      <p:pic>
        <p:nvPicPr>
          <p:cNvPr id="5" name="Picture 4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9D7C4637-3754-7440-871C-BF79BA979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1" t="23802" r="33993" b="28593"/>
          <a:stretch/>
        </p:blipFill>
        <p:spPr>
          <a:xfrm>
            <a:off x="3900881" y="1303220"/>
            <a:ext cx="4432801" cy="271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7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7704000" cy="4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Booming NFT Market Drivers-(Part II)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0A6F59-73CE-423C-BB77-A85914F30872}"/>
              </a:ext>
            </a:extLst>
          </p:cNvPr>
          <p:cNvSpPr txBox="1"/>
          <p:nvPr/>
        </p:nvSpPr>
        <p:spPr>
          <a:xfrm>
            <a:off x="810318" y="1303220"/>
            <a:ext cx="687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171450">
              <a:buClr>
                <a:schemeClr val="accent2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73763"/>
                </a:solidFill>
                <a:latin typeface="Roboto Slab"/>
                <a:ea typeface="Roboto Slab"/>
                <a:sym typeface="Roboto Slab"/>
              </a:rPr>
              <a:t>As new Types of NFTs became Popular, Primary Sales accounted for most of the trading volume.</a:t>
            </a:r>
          </a:p>
          <a:p>
            <a:pPr marL="304800" indent="-171450">
              <a:buClr>
                <a:schemeClr val="accent2"/>
              </a:buClr>
              <a:buSzPts val="15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73763"/>
                </a:solidFill>
                <a:latin typeface="Roboto Slab"/>
                <a:ea typeface="Roboto Slab"/>
                <a:sym typeface="Roboto Slab"/>
              </a:rPr>
              <a:t>Sports And Collectibles remained the Key Drivers of the market throughout the year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1B58311-27D4-8E4B-8DC6-CE6584D82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97" t="23080" r="32846" b="28451"/>
          <a:stretch/>
        </p:blipFill>
        <p:spPr>
          <a:xfrm>
            <a:off x="541867" y="2302525"/>
            <a:ext cx="4217187" cy="2473068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7006133-4772-B040-A1D3-2083B0B3EC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74" t="35556" r="32261" b="25146"/>
          <a:stretch/>
        </p:blipFill>
        <p:spPr>
          <a:xfrm>
            <a:off x="4759054" y="2381547"/>
            <a:ext cx="4312745" cy="206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73861"/>
      </p:ext>
    </p:extLst>
  </p:cSld>
  <p:clrMapOvr>
    <a:masterClrMapping/>
  </p:clrMapOvr>
</p:sld>
</file>

<file path=ppt/theme/theme1.xml><?xml version="1.0" encoding="utf-8"?>
<a:theme xmlns:a="http://schemas.openxmlformats.org/drawingml/2006/main" name="Insurance Pla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D6C0"/>
      </a:accent1>
      <a:accent2>
        <a:srgbClr val="073763"/>
      </a:accent2>
      <a:accent3>
        <a:srgbClr val="0B5394"/>
      </a:accent3>
      <a:accent4>
        <a:srgbClr val="3D85C6"/>
      </a:accent4>
      <a:accent5>
        <a:srgbClr val="008275"/>
      </a:accent5>
      <a:accent6>
        <a:srgbClr val="00AE9D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707</Words>
  <Application>Microsoft Macintosh PowerPoint</Application>
  <PresentationFormat>On-screen Show (16:9)</PresentationFormat>
  <Paragraphs>149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Fira Sans Extra Condensed Medium</vt:lpstr>
      <vt:lpstr>Calibri</vt:lpstr>
      <vt:lpstr>Fira Sans Extra Condensed</vt:lpstr>
      <vt:lpstr>Arial</vt:lpstr>
      <vt:lpstr>Roboto Slab</vt:lpstr>
      <vt:lpstr>Fira Sans Extra Condensed SemiBold</vt:lpstr>
      <vt:lpstr>Fira Sans Condensed Medium</vt:lpstr>
      <vt:lpstr>Insurance Plan by Slidesgo</vt:lpstr>
      <vt:lpstr>NFT SEAROCK Driven by Innovation</vt:lpstr>
      <vt:lpstr>TABLE OF CONTENTS</vt:lpstr>
      <vt:lpstr>Severity of The Problem</vt:lpstr>
      <vt:lpstr>NFT Marketplace Challenges</vt:lpstr>
      <vt:lpstr>High Gas Fees</vt:lpstr>
      <vt:lpstr>Scattered NFT Marketplace</vt:lpstr>
      <vt:lpstr>Market Size</vt:lpstr>
      <vt:lpstr>Booming NFT Market Drivers</vt:lpstr>
      <vt:lpstr>Booming NFT Market Drivers-(Part II)</vt:lpstr>
      <vt:lpstr>NFT Market Size and Estimated Growth</vt:lpstr>
      <vt:lpstr>Existing Solutions on the Market</vt:lpstr>
      <vt:lpstr>High Platform Fees</vt:lpstr>
      <vt:lpstr>Top Players</vt:lpstr>
      <vt:lpstr>Top Players (Part II)</vt:lpstr>
      <vt:lpstr>Typical Customer</vt:lpstr>
      <vt:lpstr>Why Market Needs Our Product</vt:lpstr>
      <vt:lpstr>MISSION STATEMENT</vt:lpstr>
      <vt:lpstr>Uniqueness of NFT SEAROCK</vt:lpstr>
      <vt:lpstr>COMPETITION ANALYSIS</vt:lpstr>
      <vt:lpstr>THEM</vt:lpstr>
      <vt:lpstr>Marketing Plan </vt:lpstr>
      <vt:lpstr>Team Behind The Product</vt:lpstr>
      <vt:lpstr>People Who Will Turn Vision into Reality</vt:lpstr>
      <vt:lpstr>People Who Will Turn Vision into Reality (PART II)</vt:lpstr>
      <vt:lpstr>FINANCIAL PLAN</vt:lpstr>
      <vt:lpstr>PREDICTED GROWTH by Years</vt:lpstr>
      <vt:lpstr>Profit By Years</vt:lpstr>
      <vt:lpstr>Valuation of The Company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Treatment for Children with Special Needs</dc:title>
  <cp:lastModifiedBy>Giorgi Natroshvili</cp:lastModifiedBy>
  <cp:revision>30</cp:revision>
  <dcterms:modified xsi:type="dcterms:W3CDTF">2021-11-15T14:30:27Z</dcterms:modified>
</cp:coreProperties>
</file>